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5"/>
  </p:notesMasterIdLst>
  <p:sldIdLst>
    <p:sldId id="258" r:id="rId2"/>
    <p:sldId id="259" r:id="rId3"/>
    <p:sldId id="261" r:id="rId4"/>
    <p:sldId id="265" r:id="rId5"/>
    <p:sldId id="266" r:id="rId6"/>
    <p:sldId id="269" r:id="rId7"/>
    <p:sldId id="275" r:id="rId8"/>
    <p:sldId id="282" r:id="rId9"/>
    <p:sldId id="278" r:id="rId10"/>
    <p:sldId id="279" r:id="rId11"/>
    <p:sldId id="276" r:id="rId12"/>
    <p:sldId id="280" r:id="rId13"/>
    <p:sldId id="277" r:id="rId14"/>
    <p:sldId id="281" r:id="rId15"/>
    <p:sldId id="271" r:id="rId16"/>
    <p:sldId id="272" r:id="rId17"/>
    <p:sldId id="273" r:id="rId18"/>
    <p:sldId id="283" r:id="rId19"/>
    <p:sldId id="274" r:id="rId20"/>
    <p:sldId id="285" r:id="rId21"/>
    <p:sldId id="268" r:id="rId22"/>
    <p:sldId id="260" r:id="rId23"/>
    <p:sldId id="284" r:id="rId24"/>
  </p:sldIdLst>
  <p:sldSz cx="9144000" cy="6858000" type="screen4x3"/>
  <p:notesSz cx="6858000" cy="9144000"/>
  <p:defaultTextStyle>
    <a:defPPr>
      <a:defRPr lang="es-ES_tradnl"/>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AE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0" d="100"/>
          <a:sy n="110" d="100"/>
        </p:scale>
        <p:origin x="-1056" y="24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s-CL"/>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s-CL"/>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s-CL"/>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5AC3BEFF-0CB0-4DE0-BCC3-5EA882DA3371}" type="slidenum">
              <a:rPr lang="es-ES_tradnl"/>
              <a:pPr/>
              <a:t>‹Nr.›</a:t>
            </a:fld>
            <a:endParaRPr lang="es-ES_tradnl"/>
          </a:p>
        </p:txBody>
      </p:sp>
    </p:spTree>
    <p:extLst>
      <p:ext uri="{BB962C8B-B14F-4D97-AF65-F5344CB8AC3E}">
        <p14:creationId xmlns:p14="http://schemas.microsoft.com/office/powerpoint/2010/main" val="20258571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85E62F40-55E9-46C2-BE62-04362485CC6E}" type="slidenum">
              <a:rPr lang="es-ES_tradnl" sz="1200"/>
              <a:pPr/>
              <a:t>1</a:t>
            </a:fld>
            <a:endParaRPr lang="es-ES_tradnl" sz="1200"/>
          </a:p>
        </p:txBody>
      </p:sp>
      <p:sp>
        <p:nvSpPr>
          <p:cNvPr id="15363" name="Rectangle 2"/>
          <p:cNvSpPr>
            <a:spLocks noGrp="1" noRot="1" noChangeAspect="1" noChangeArrowheads="1"/>
          </p:cNvSpPr>
          <p:nvPr>
            <p:ph type="sldImg"/>
          </p:nvPr>
        </p:nvSpPr>
        <p:spPr>
          <a:solidFill>
            <a:srgbClr val="FFFFFF"/>
          </a:solidFill>
          <a:ln/>
        </p:spPr>
      </p:sp>
      <p:sp>
        <p:nvSpPr>
          <p:cNvPr id="153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s-C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5AC3BEFF-0CB0-4DE0-BCC3-5EA882DA3371}" type="slidenum">
              <a:rPr lang="es-ES_tradnl" smtClean="0"/>
              <a:pPr/>
              <a:t>7</a:t>
            </a:fld>
            <a:endParaRPr lang="es-ES_tradnl"/>
          </a:p>
        </p:txBody>
      </p:sp>
    </p:spTree>
    <p:extLst>
      <p:ext uri="{BB962C8B-B14F-4D97-AF65-F5344CB8AC3E}">
        <p14:creationId xmlns:p14="http://schemas.microsoft.com/office/powerpoint/2010/main" val="1897365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5AC3BEFF-0CB0-4DE0-BCC3-5EA882DA3371}" type="slidenum">
              <a:rPr lang="es-ES_tradnl" smtClean="0"/>
              <a:pPr/>
              <a:t>9</a:t>
            </a:fld>
            <a:endParaRPr lang="es-ES_tradnl"/>
          </a:p>
        </p:txBody>
      </p:sp>
    </p:spTree>
    <p:extLst>
      <p:ext uri="{BB962C8B-B14F-4D97-AF65-F5344CB8AC3E}">
        <p14:creationId xmlns:p14="http://schemas.microsoft.com/office/powerpoint/2010/main" val="2063505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defTabSz="912813">
              <a:defRPr/>
            </a:pPr>
            <a:fld id="{C14DCAD2-E9D8-4FFB-8613-53BB4137C3D3}" type="slidenum">
              <a:rPr lang="es-ES" smtClean="0"/>
              <a:pPr defTabSz="912813">
                <a:defRPr/>
              </a:pPr>
              <a:t>14</a:t>
            </a:fld>
            <a:endParaRPr lang="es-ES" smtClean="0"/>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8"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r>
              <a:rPr lang="de-DE" smtClean="0"/>
              <a:t>Normale ALT möglich</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eaLnBrk="1" hangingPunct="1"/>
            <a:fld id="{E69F0C15-FFCD-4A0E-835C-9B3A5B9500F2}" type="slidenum">
              <a:rPr lang="es-ES" smtClean="0"/>
              <a:pPr eaLnBrk="1" hangingPunct="1"/>
              <a:t>18</a:t>
            </a:fld>
            <a:endParaRPr lang="es-E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indent="-112713" eaLnBrk="1" hangingPunct="1"/>
            <a:r>
              <a:rPr lang="en-US" smtClean="0">
                <a:latin typeface="Arial" charset="0"/>
              </a:rPr>
              <a:t>Diet and exercise represent the primary approaches to achieve weight loss, but drug therapy may be needed in obese patients, and bariatric surgery may be considered in those who are severely obese.  </a:t>
            </a:r>
          </a:p>
          <a:p>
            <a:pPr marL="112713" indent="-112713" eaLnBrk="1" hangingPunct="1"/>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endParaRPr lang="es-CL"/>
          </a:p>
        </p:txBody>
      </p:sp>
      <p:sp>
        <p:nvSpPr>
          <p:cNvPr id="5" name="Rectangle 5"/>
          <p:cNvSpPr>
            <a:spLocks noGrp="1" noChangeArrowheads="1"/>
          </p:cNvSpPr>
          <p:nvPr>
            <p:ph type="ftr" sz="quarter" idx="11"/>
          </p:nvPr>
        </p:nvSpPr>
        <p:spPr>
          <a:ln/>
        </p:spPr>
        <p:txBody>
          <a:bodyPr/>
          <a:lstStyle>
            <a:lvl1pPr>
              <a:defRPr/>
            </a:lvl1pPr>
          </a:lstStyle>
          <a:p>
            <a:endParaRPr lang="es-CL"/>
          </a:p>
        </p:txBody>
      </p:sp>
      <p:sp>
        <p:nvSpPr>
          <p:cNvPr id="6" name="Rectangle 6"/>
          <p:cNvSpPr>
            <a:spLocks noGrp="1" noChangeArrowheads="1"/>
          </p:cNvSpPr>
          <p:nvPr>
            <p:ph type="sldNum" sz="quarter" idx="12"/>
          </p:nvPr>
        </p:nvSpPr>
        <p:spPr>
          <a:ln/>
        </p:spPr>
        <p:txBody>
          <a:bodyPr/>
          <a:lstStyle>
            <a:lvl1pPr>
              <a:defRPr/>
            </a:lvl1pPr>
          </a:lstStyle>
          <a:p>
            <a:fld id="{E9CF273D-9314-4776-BEB2-074C810413C2}" type="slidenum">
              <a:rPr lang="es-ES_tradnl"/>
              <a:pPr/>
              <a:t>‹Nr.›</a:t>
            </a:fld>
            <a:endParaRPr lang="es-ES_tradnl"/>
          </a:p>
        </p:txBody>
      </p:sp>
    </p:spTree>
    <p:extLst>
      <p:ext uri="{BB962C8B-B14F-4D97-AF65-F5344CB8AC3E}">
        <p14:creationId xmlns:p14="http://schemas.microsoft.com/office/powerpoint/2010/main" val="312854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s-ES_tradnl"/>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endParaRPr lang="es-CL"/>
          </a:p>
        </p:txBody>
      </p:sp>
      <p:sp>
        <p:nvSpPr>
          <p:cNvPr id="5" name="Rectangle 5"/>
          <p:cNvSpPr>
            <a:spLocks noGrp="1" noChangeArrowheads="1"/>
          </p:cNvSpPr>
          <p:nvPr>
            <p:ph type="ftr" sz="quarter" idx="11"/>
          </p:nvPr>
        </p:nvSpPr>
        <p:spPr>
          <a:ln/>
        </p:spPr>
        <p:txBody>
          <a:bodyPr/>
          <a:lstStyle>
            <a:lvl1pPr>
              <a:defRPr/>
            </a:lvl1pPr>
          </a:lstStyle>
          <a:p>
            <a:endParaRPr lang="es-CL"/>
          </a:p>
        </p:txBody>
      </p:sp>
      <p:sp>
        <p:nvSpPr>
          <p:cNvPr id="6" name="Rectangle 6"/>
          <p:cNvSpPr>
            <a:spLocks noGrp="1" noChangeArrowheads="1"/>
          </p:cNvSpPr>
          <p:nvPr>
            <p:ph type="sldNum" sz="quarter" idx="12"/>
          </p:nvPr>
        </p:nvSpPr>
        <p:spPr>
          <a:ln/>
        </p:spPr>
        <p:txBody>
          <a:bodyPr/>
          <a:lstStyle>
            <a:lvl1pPr>
              <a:defRPr/>
            </a:lvl1pPr>
          </a:lstStyle>
          <a:p>
            <a:fld id="{D0193B8F-C900-4F49-8D0B-9AB200358B45}" type="slidenum">
              <a:rPr lang="es-ES_tradnl"/>
              <a:pPr/>
              <a:t>‹Nr.›</a:t>
            </a:fld>
            <a:endParaRPr lang="es-ES_tradnl"/>
          </a:p>
        </p:txBody>
      </p:sp>
    </p:spTree>
    <p:extLst>
      <p:ext uri="{BB962C8B-B14F-4D97-AF65-F5344CB8AC3E}">
        <p14:creationId xmlns:p14="http://schemas.microsoft.com/office/powerpoint/2010/main" val="984276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791200"/>
          </a:xfrm>
        </p:spPr>
        <p:txBody>
          <a:bodyPr vert="eaVert"/>
          <a:lstStyle/>
          <a:p>
            <a:r>
              <a:rPr lang="es-ES" smtClean="0"/>
              <a:t>Haga clic para modificar el estilo de título del patrón</a:t>
            </a:r>
            <a:endParaRPr lang="es-ES_tradnl"/>
          </a:p>
        </p:txBody>
      </p:sp>
      <p:sp>
        <p:nvSpPr>
          <p:cNvPr id="3" name="Vertical Text Placeholder 2"/>
          <p:cNvSpPr>
            <a:spLocks noGrp="1"/>
          </p:cNvSpPr>
          <p:nvPr>
            <p:ph type="body" orient="vert" idx="1"/>
          </p:nvPr>
        </p:nvSpPr>
        <p:spPr>
          <a:xfrm>
            <a:off x="685800" y="533400"/>
            <a:ext cx="5676900" cy="5791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endParaRPr lang="es-CL"/>
          </a:p>
        </p:txBody>
      </p:sp>
      <p:sp>
        <p:nvSpPr>
          <p:cNvPr id="5" name="Rectangle 5"/>
          <p:cNvSpPr>
            <a:spLocks noGrp="1" noChangeArrowheads="1"/>
          </p:cNvSpPr>
          <p:nvPr>
            <p:ph type="ftr" sz="quarter" idx="11"/>
          </p:nvPr>
        </p:nvSpPr>
        <p:spPr>
          <a:ln/>
        </p:spPr>
        <p:txBody>
          <a:bodyPr/>
          <a:lstStyle>
            <a:lvl1pPr>
              <a:defRPr/>
            </a:lvl1pPr>
          </a:lstStyle>
          <a:p>
            <a:endParaRPr lang="es-CL"/>
          </a:p>
        </p:txBody>
      </p:sp>
      <p:sp>
        <p:nvSpPr>
          <p:cNvPr id="6" name="Rectangle 6"/>
          <p:cNvSpPr>
            <a:spLocks noGrp="1" noChangeArrowheads="1"/>
          </p:cNvSpPr>
          <p:nvPr>
            <p:ph type="sldNum" sz="quarter" idx="12"/>
          </p:nvPr>
        </p:nvSpPr>
        <p:spPr>
          <a:ln/>
        </p:spPr>
        <p:txBody>
          <a:bodyPr/>
          <a:lstStyle>
            <a:lvl1pPr>
              <a:defRPr/>
            </a:lvl1pPr>
          </a:lstStyle>
          <a:p>
            <a:fld id="{2207DCBF-9A55-451A-857B-CF8787FCF84C}" type="slidenum">
              <a:rPr lang="es-ES_tradnl"/>
              <a:pPr/>
              <a:t>‹Nr.›</a:t>
            </a:fld>
            <a:endParaRPr lang="es-ES_tradnl"/>
          </a:p>
        </p:txBody>
      </p:sp>
    </p:spTree>
    <p:extLst>
      <p:ext uri="{BB962C8B-B14F-4D97-AF65-F5344CB8AC3E}">
        <p14:creationId xmlns:p14="http://schemas.microsoft.com/office/powerpoint/2010/main" val="1285365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s-ES_tradnl"/>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endParaRPr lang="es-CL"/>
          </a:p>
        </p:txBody>
      </p:sp>
      <p:sp>
        <p:nvSpPr>
          <p:cNvPr id="5" name="Rectangle 5"/>
          <p:cNvSpPr>
            <a:spLocks noGrp="1" noChangeArrowheads="1"/>
          </p:cNvSpPr>
          <p:nvPr>
            <p:ph type="ftr" sz="quarter" idx="11"/>
          </p:nvPr>
        </p:nvSpPr>
        <p:spPr>
          <a:ln/>
        </p:spPr>
        <p:txBody>
          <a:bodyPr/>
          <a:lstStyle>
            <a:lvl1pPr>
              <a:defRPr/>
            </a:lvl1pPr>
          </a:lstStyle>
          <a:p>
            <a:endParaRPr lang="es-CL"/>
          </a:p>
        </p:txBody>
      </p:sp>
      <p:sp>
        <p:nvSpPr>
          <p:cNvPr id="6" name="Rectangle 6"/>
          <p:cNvSpPr>
            <a:spLocks noGrp="1" noChangeArrowheads="1"/>
          </p:cNvSpPr>
          <p:nvPr>
            <p:ph type="sldNum" sz="quarter" idx="12"/>
          </p:nvPr>
        </p:nvSpPr>
        <p:spPr>
          <a:ln/>
        </p:spPr>
        <p:txBody>
          <a:bodyPr/>
          <a:lstStyle>
            <a:lvl1pPr>
              <a:defRPr/>
            </a:lvl1pPr>
          </a:lstStyle>
          <a:p>
            <a:fld id="{207692DE-E508-4EDF-91C5-8108DC2B9E8A}" type="slidenum">
              <a:rPr lang="es-ES_tradnl"/>
              <a:pPr/>
              <a:t>‹Nr.›</a:t>
            </a:fld>
            <a:endParaRPr lang="es-ES_tradnl"/>
          </a:p>
        </p:txBody>
      </p:sp>
    </p:spTree>
    <p:extLst>
      <p:ext uri="{BB962C8B-B14F-4D97-AF65-F5344CB8AC3E}">
        <p14:creationId xmlns:p14="http://schemas.microsoft.com/office/powerpoint/2010/main" val="2000399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endParaRPr lang="es-CL"/>
          </a:p>
        </p:txBody>
      </p:sp>
      <p:sp>
        <p:nvSpPr>
          <p:cNvPr id="5" name="Rectangle 5"/>
          <p:cNvSpPr>
            <a:spLocks noGrp="1" noChangeArrowheads="1"/>
          </p:cNvSpPr>
          <p:nvPr>
            <p:ph type="ftr" sz="quarter" idx="11"/>
          </p:nvPr>
        </p:nvSpPr>
        <p:spPr>
          <a:ln/>
        </p:spPr>
        <p:txBody>
          <a:bodyPr/>
          <a:lstStyle>
            <a:lvl1pPr>
              <a:defRPr/>
            </a:lvl1pPr>
          </a:lstStyle>
          <a:p>
            <a:endParaRPr lang="es-CL"/>
          </a:p>
        </p:txBody>
      </p:sp>
      <p:sp>
        <p:nvSpPr>
          <p:cNvPr id="6" name="Rectangle 6"/>
          <p:cNvSpPr>
            <a:spLocks noGrp="1" noChangeArrowheads="1"/>
          </p:cNvSpPr>
          <p:nvPr>
            <p:ph type="sldNum" sz="quarter" idx="12"/>
          </p:nvPr>
        </p:nvSpPr>
        <p:spPr>
          <a:ln/>
        </p:spPr>
        <p:txBody>
          <a:bodyPr/>
          <a:lstStyle>
            <a:lvl1pPr>
              <a:defRPr/>
            </a:lvl1pPr>
          </a:lstStyle>
          <a:p>
            <a:fld id="{98830DDE-C6A2-44E6-9C65-5A3A2C60ED1A}" type="slidenum">
              <a:rPr lang="es-ES_tradnl"/>
              <a:pPr/>
              <a:t>‹Nr.›</a:t>
            </a:fld>
            <a:endParaRPr lang="es-ES_tradnl"/>
          </a:p>
        </p:txBody>
      </p:sp>
    </p:spTree>
    <p:extLst>
      <p:ext uri="{BB962C8B-B14F-4D97-AF65-F5344CB8AC3E}">
        <p14:creationId xmlns:p14="http://schemas.microsoft.com/office/powerpoint/2010/main" val="3286452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s-ES_tradnl"/>
          </a:p>
        </p:txBody>
      </p:sp>
      <p:sp>
        <p:nvSpPr>
          <p:cNvPr id="3" name="Content Placeholder 2"/>
          <p:cNvSpPr>
            <a:spLocks noGrp="1"/>
          </p:cNvSpPr>
          <p:nvPr>
            <p:ph sz="half" idx="1"/>
          </p:nvPr>
        </p:nvSpPr>
        <p:spPr>
          <a:xfrm>
            <a:off x="685800" y="14478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Content Placeholder 3"/>
          <p:cNvSpPr>
            <a:spLocks noGrp="1"/>
          </p:cNvSpPr>
          <p:nvPr>
            <p:ph sz="half" idx="2"/>
          </p:nvPr>
        </p:nvSpPr>
        <p:spPr>
          <a:xfrm>
            <a:off x="4648200" y="14478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endParaRPr lang="es-CL"/>
          </a:p>
        </p:txBody>
      </p:sp>
      <p:sp>
        <p:nvSpPr>
          <p:cNvPr id="6" name="Rectangle 5"/>
          <p:cNvSpPr>
            <a:spLocks noGrp="1" noChangeArrowheads="1"/>
          </p:cNvSpPr>
          <p:nvPr>
            <p:ph type="ftr" sz="quarter" idx="11"/>
          </p:nvPr>
        </p:nvSpPr>
        <p:spPr>
          <a:ln/>
        </p:spPr>
        <p:txBody>
          <a:bodyPr/>
          <a:lstStyle>
            <a:lvl1pPr>
              <a:defRPr/>
            </a:lvl1pPr>
          </a:lstStyle>
          <a:p>
            <a:endParaRPr lang="es-CL"/>
          </a:p>
        </p:txBody>
      </p:sp>
      <p:sp>
        <p:nvSpPr>
          <p:cNvPr id="7" name="Rectangle 6"/>
          <p:cNvSpPr>
            <a:spLocks noGrp="1" noChangeArrowheads="1"/>
          </p:cNvSpPr>
          <p:nvPr>
            <p:ph type="sldNum" sz="quarter" idx="12"/>
          </p:nvPr>
        </p:nvSpPr>
        <p:spPr>
          <a:ln/>
        </p:spPr>
        <p:txBody>
          <a:bodyPr/>
          <a:lstStyle>
            <a:lvl1pPr>
              <a:defRPr/>
            </a:lvl1pPr>
          </a:lstStyle>
          <a:p>
            <a:fld id="{BF472C14-E567-478B-9E18-8E808012BC9B}" type="slidenum">
              <a:rPr lang="es-ES_tradnl"/>
              <a:pPr/>
              <a:t>‹Nr.›</a:t>
            </a:fld>
            <a:endParaRPr lang="es-ES_tradnl"/>
          </a:p>
        </p:txBody>
      </p:sp>
    </p:spTree>
    <p:extLst>
      <p:ext uri="{BB962C8B-B14F-4D97-AF65-F5344CB8AC3E}">
        <p14:creationId xmlns:p14="http://schemas.microsoft.com/office/powerpoint/2010/main" val="914948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_trad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endParaRPr lang="es-CL"/>
          </a:p>
        </p:txBody>
      </p:sp>
      <p:sp>
        <p:nvSpPr>
          <p:cNvPr id="8" name="Rectangle 5"/>
          <p:cNvSpPr>
            <a:spLocks noGrp="1" noChangeArrowheads="1"/>
          </p:cNvSpPr>
          <p:nvPr>
            <p:ph type="ftr" sz="quarter" idx="11"/>
          </p:nvPr>
        </p:nvSpPr>
        <p:spPr>
          <a:ln/>
        </p:spPr>
        <p:txBody>
          <a:bodyPr/>
          <a:lstStyle>
            <a:lvl1pPr>
              <a:defRPr/>
            </a:lvl1pPr>
          </a:lstStyle>
          <a:p>
            <a:endParaRPr lang="es-CL"/>
          </a:p>
        </p:txBody>
      </p:sp>
      <p:sp>
        <p:nvSpPr>
          <p:cNvPr id="9" name="Rectangle 6"/>
          <p:cNvSpPr>
            <a:spLocks noGrp="1" noChangeArrowheads="1"/>
          </p:cNvSpPr>
          <p:nvPr>
            <p:ph type="sldNum" sz="quarter" idx="12"/>
          </p:nvPr>
        </p:nvSpPr>
        <p:spPr>
          <a:ln/>
        </p:spPr>
        <p:txBody>
          <a:bodyPr/>
          <a:lstStyle>
            <a:lvl1pPr>
              <a:defRPr/>
            </a:lvl1pPr>
          </a:lstStyle>
          <a:p>
            <a:fld id="{DCE3793D-936C-4C41-8E94-2AA5872AEF9F}" type="slidenum">
              <a:rPr lang="es-ES_tradnl"/>
              <a:pPr/>
              <a:t>‹Nr.›</a:t>
            </a:fld>
            <a:endParaRPr lang="es-ES_tradnl"/>
          </a:p>
        </p:txBody>
      </p:sp>
    </p:spTree>
    <p:extLst>
      <p:ext uri="{BB962C8B-B14F-4D97-AF65-F5344CB8AC3E}">
        <p14:creationId xmlns:p14="http://schemas.microsoft.com/office/powerpoint/2010/main" val="2360418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endParaRPr lang="es-CL"/>
          </a:p>
        </p:txBody>
      </p:sp>
      <p:sp>
        <p:nvSpPr>
          <p:cNvPr id="4" name="Rectangle 5"/>
          <p:cNvSpPr>
            <a:spLocks noGrp="1" noChangeArrowheads="1"/>
          </p:cNvSpPr>
          <p:nvPr>
            <p:ph type="ftr" sz="quarter" idx="11"/>
          </p:nvPr>
        </p:nvSpPr>
        <p:spPr>
          <a:ln/>
        </p:spPr>
        <p:txBody>
          <a:bodyPr/>
          <a:lstStyle>
            <a:lvl1pPr>
              <a:defRPr/>
            </a:lvl1pPr>
          </a:lstStyle>
          <a:p>
            <a:endParaRPr lang="es-CL"/>
          </a:p>
        </p:txBody>
      </p:sp>
      <p:sp>
        <p:nvSpPr>
          <p:cNvPr id="5" name="Rectangle 6"/>
          <p:cNvSpPr>
            <a:spLocks noGrp="1" noChangeArrowheads="1"/>
          </p:cNvSpPr>
          <p:nvPr>
            <p:ph type="sldNum" sz="quarter" idx="12"/>
          </p:nvPr>
        </p:nvSpPr>
        <p:spPr>
          <a:ln/>
        </p:spPr>
        <p:txBody>
          <a:bodyPr/>
          <a:lstStyle>
            <a:lvl1pPr>
              <a:defRPr/>
            </a:lvl1pPr>
          </a:lstStyle>
          <a:p>
            <a:fld id="{13C5E7BE-B67C-4878-A7C6-DD0980269D79}" type="slidenum">
              <a:rPr lang="es-ES_tradnl"/>
              <a:pPr/>
              <a:t>‹Nr.›</a:t>
            </a:fld>
            <a:endParaRPr lang="es-ES_tradnl"/>
          </a:p>
        </p:txBody>
      </p:sp>
    </p:spTree>
    <p:extLst>
      <p:ext uri="{BB962C8B-B14F-4D97-AF65-F5344CB8AC3E}">
        <p14:creationId xmlns:p14="http://schemas.microsoft.com/office/powerpoint/2010/main" val="2330661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s-CL"/>
          </a:p>
        </p:txBody>
      </p:sp>
      <p:sp>
        <p:nvSpPr>
          <p:cNvPr id="3" name="Rectangle 5"/>
          <p:cNvSpPr>
            <a:spLocks noGrp="1" noChangeArrowheads="1"/>
          </p:cNvSpPr>
          <p:nvPr>
            <p:ph type="ftr" sz="quarter" idx="11"/>
          </p:nvPr>
        </p:nvSpPr>
        <p:spPr>
          <a:ln/>
        </p:spPr>
        <p:txBody>
          <a:bodyPr/>
          <a:lstStyle>
            <a:lvl1pPr>
              <a:defRPr/>
            </a:lvl1pPr>
          </a:lstStyle>
          <a:p>
            <a:endParaRPr lang="es-CL"/>
          </a:p>
        </p:txBody>
      </p:sp>
      <p:sp>
        <p:nvSpPr>
          <p:cNvPr id="4" name="Rectangle 6"/>
          <p:cNvSpPr>
            <a:spLocks noGrp="1" noChangeArrowheads="1"/>
          </p:cNvSpPr>
          <p:nvPr>
            <p:ph type="sldNum" sz="quarter" idx="12"/>
          </p:nvPr>
        </p:nvSpPr>
        <p:spPr>
          <a:ln/>
        </p:spPr>
        <p:txBody>
          <a:bodyPr/>
          <a:lstStyle>
            <a:lvl1pPr>
              <a:defRPr/>
            </a:lvl1pPr>
          </a:lstStyle>
          <a:p>
            <a:fld id="{68E9E32D-2ECC-4C6C-9DAC-E24FA948113A}" type="slidenum">
              <a:rPr lang="es-ES_tradnl"/>
              <a:pPr/>
              <a:t>‹Nr.›</a:t>
            </a:fld>
            <a:endParaRPr lang="es-ES_tradnl"/>
          </a:p>
        </p:txBody>
      </p:sp>
    </p:spTree>
    <p:extLst>
      <p:ext uri="{BB962C8B-B14F-4D97-AF65-F5344CB8AC3E}">
        <p14:creationId xmlns:p14="http://schemas.microsoft.com/office/powerpoint/2010/main" val="3077499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endParaRPr lang="es-CL"/>
          </a:p>
        </p:txBody>
      </p:sp>
      <p:sp>
        <p:nvSpPr>
          <p:cNvPr id="6" name="Rectangle 5"/>
          <p:cNvSpPr>
            <a:spLocks noGrp="1" noChangeArrowheads="1"/>
          </p:cNvSpPr>
          <p:nvPr>
            <p:ph type="ftr" sz="quarter" idx="11"/>
          </p:nvPr>
        </p:nvSpPr>
        <p:spPr>
          <a:ln/>
        </p:spPr>
        <p:txBody>
          <a:bodyPr/>
          <a:lstStyle>
            <a:lvl1pPr>
              <a:defRPr/>
            </a:lvl1pPr>
          </a:lstStyle>
          <a:p>
            <a:endParaRPr lang="es-CL"/>
          </a:p>
        </p:txBody>
      </p:sp>
      <p:sp>
        <p:nvSpPr>
          <p:cNvPr id="7" name="Rectangle 6"/>
          <p:cNvSpPr>
            <a:spLocks noGrp="1" noChangeArrowheads="1"/>
          </p:cNvSpPr>
          <p:nvPr>
            <p:ph type="sldNum" sz="quarter" idx="12"/>
          </p:nvPr>
        </p:nvSpPr>
        <p:spPr>
          <a:ln/>
        </p:spPr>
        <p:txBody>
          <a:bodyPr/>
          <a:lstStyle>
            <a:lvl1pPr>
              <a:defRPr/>
            </a:lvl1pPr>
          </a:lstStyle>
          <a:p>
            <a:fld id="{E603D222-78FB-4123-B6BA-E6E7AE505CD3}" type="slidenum">
              <a:rPr lang="es-ES_tradnl"/>
              <a:pPr/>
              <a:t>‹Nr.›</a:t>
            </a:fld>
            <a:endParaRPr lang="es-ES_tradnl"/>
          </a:p>
        </p:txBody>
      </p:sp>
    </p:spTree>
    <p:extLst>
      <p:ext uri="{BB962C8B-B14F-4D97-AF65-F5344CB8AC3E}">
        <p14:creationId xmlns:p14="http://schemas.microsoft.com/office/powerpoint/2010/main" val="3749024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ES_tradn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endParaRPr lang="es-CL"/>
          </a:p>
        </p:txBody>
      </p:sp>
      <p:sp>
        <p:nvSpPr>
          <p:cNvPr id="6" name="Rectangle 5"/>
          <p:cNvSpPr>
            <a:spLocks noGrp="1" noChangeArrowheads="1"/>
          </p:cNvSpPr>
          <p:nvPr>
            <p:ph type="ftr" sz="quarter" idx="11"/>
          </p:nvPr>
        </p:nvSpPr>
        <p:spPr>
          <a:ln/>
        </p:spPr>
        <p:txBody>
          <a:bodyPr/>
          <a:lstStyle>
            <a:lvl1pPr>
              <a:defRPr/>
            </a:lvl1pPr>
          </a:lstStyle>
          <a:p>
            <a:endParaRPr lang="es-CL"/>
          </a:p>
        </p:txBody>
      </p:sp>
      <p:sp>
        <p:nvSpPr>
          <p:cNvPr id="7" name="Rectangle 6"/>
          <p:cNvSpPr>
            <a:spLocks noGrp="1" noChangeArrowheads="1"/>
          </p:cNvSpPr>
          <p:nvPr>
            <p:ph type="sldNum" sz="quarter" idx="12"/>
          </p:nvPr>
        </p:nvSpPr>
        <p:spPr>
          <a:ln/>
        </p:spPr>
        <p:txBody>
          <a:bodyPr/>
          <a:lstStyle>
            <a:lvl1pPr>
              <a:defRPr/>
            </a:lvl1pPr>
          </a:lstStyle>
          <a:p>
            <a:fld id="{366BCDF2-F3C1-4397-B13E-7D38D798A296}" type="slidenum">
              <a:rPr lang="es-ES_tradnl"/>
              <a:pPr/>
              <a:t>‹Nr.›</a:t>
            </a:fld>
            <a:endParaRPr lang="es-ES_tradnl"/>
          </a:p>
        </p:txBody>
      </p:sp>
    </p:spTree>
    <p:extLst>
      <p:ext uri="{BB962C8B-B14F-4D97-AF65-F5344CB8AC3E}">
        <p14:creationId xmlns:p14="http://schemas.microsoft.com/office/powerpoint/2010/main" val="290617229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descr="Isotipo-gri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72400" y="228600"/>
            <a:ext cx="995363"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Rectangle 10"/>
          <p:cNvSpPr>
            <a:spLocks noChangeArrowheads="1"/>
          </p:cNvSpPr>
          <p:nvPr/>
        </p:nvSpPr>
        <p:spPr bwMode="auto">
          <a:xfrm>
            <a:off x="0" y="6477000"/>
            <a:ext cx="9144000" cy="381000"/>
          </a:xfrm>
          <a:prstGeom prst="rect">
            <a:avLst/>
          </a:prstGeom>
          <a:solidFill>
            <a:schemeClr val="tx2"/>
          </a:solidFill>
          <a:ln w="9525">
            <a:noFill/>
            <a:miter lim="800000"/>
            <a:headEnd/>
            <a:tailEnd/>
          </a:ln>
        </p:spPr>
        <p:txBody>
          <a:bodyPr wrap="none" anchor="ctr"/>
          <a:lstStyle/>
          <a:p>
            <a:endParaRPr lang="es-CL"/>
          </a:p>
        </p:txBody>
      </p:sp>
      <p:sp>
        <p:nvSpPr>
          <p:cNvPr id="1028" name="Rectangle 2"/>
          <p:cNvSpPr>
            <a:spLocks noGrp="1" noChangeArrowheads="1"/>
          </p:cNvSpPr>
          <p:nvPr>
            <p:ph type="title"/>
          </p:nvPr>
        </p:nvSpPr>
        <p:spPr bwMode="auto">
          <a:xfrm>
            <a:off x="685800" y="533400"/>
            <a:ext cx="7772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s-ES_tradnl" smtClean="0"/>
              <a:t>Clic para editar título</a:t>
            </a:r>
          </a:p>
        </p:txBody>
      </p:sp>
      <p:sp>
        <p:nvSpPr>
          <p:cNvPr id="1029" name="Rectangle 3"/>
          <p:cNvSpPr>
            <a:spLocks noGrp="1" noChangeArrowheads="1"/>
          </p:cNvSpPr>
          <p:nvPr>
            <p:ph type="body" idx="1"/>
          </p:nvPr>
        </p:nvSpPr>
        <p:spPr bwMode="auto">
          <a:xfrm>
            <a:off x="685800" y="1447800"/>
            <a:ext cx="7772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2" name="Rectangle 4"/>
          <p:cNvSpPr>
            <a:spLocks noGrp="1" noChangeArrowheads="1"/>
          </p:cNvSpPr>
          <p:nvPr>
            <p:ph type="dt" sz="half" idx="2"/>
          </p:nvPr>
        </p:nvSpPr>
        <p:spPr bwMode="auto">
          <a:xfrm>
            <a:off x="685800" y="6477000"/>
            <a:ext cx="19050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endParaRPr lang="es-CL"/>
          </a:p>
        </p:txBody>
      </p:sp>
      <p:sp>
        <p:nvSpPr>
          <p:cNvPr id="3" name="Rectangle 5"/>
          <p:cNvSpPr>
            <a:spLocks noGrp="1" noChangeArrowheads="1"/>
          </p:cNvSpPr>
          <p:nvPr>
            <p:ph type="ftr" sz="quarter" idx="3"/>
          </p:nvPr>
        </p:nvSpPr>
        <p:spPr bwMode="auto">
          <a:xfrm>
            <a:off x="3124200" y="6477000"/>
            <a:ext cx="28956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chemeClr val="bg1"/>
                </a:solidFill>
              </a:defRPr>
            </a:lvl1pPr>
          </a:lstStyle>
          <a:p>
            <a:endParaRPr lang="es-CL"/>
          </a:p>
        </p:txBody>
      </p:sp>
      <p:sp>
        <p:nvSpPr>
          <p:cNvPr id="1030" name="Rectangle 6"/>
          <p:cNvSpPr>
            <a:spLocks noGrp="1" noChangeArrowheads="1"/>
          </p:cNvSpPr>
          <p:nvPr>
            <p:ph type="sldNum" sz="quarter" idx="4"/>
          </p:nvPr>
        </p:nvSpPr>
        <p:spPr bwMode="auto">
          <a:xfrm>
            <a:off x="6553200" y="6477000"/>
            <a:ext cx="19050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fld id="{BF81E91F-3195-4D92-B17F-E1E322DAB83B}" type="slidenum">
              <a:rPr lang="es-ES_tradnl"/>
              <a:pPr/>
              <a:t>‹Nr.›</a:t>
            </a:fld>
            <a:endParaRPr lang="es-ES_trad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ea typeface="ＭＳ Ｐゴシック" charset="-128"/>
          <a:cs typeface="ＭＳ Ｐゴシック" charset="-128"/>
        </a:defRPr>
      </a:lvl2pPr>
      <a:lvl3pPr algn="l" rtl="0" eaLnBrk="1" fontAlgn="base" hangingPunct="1">
        <a:spcBef>
          <a:spcPct val="0"/>
        </a:spcBef>
        <a:spcAft>
          <a:spcPct val="0"/>
        </a:spcAft>
        <a:defRPr sz="3200" b="1">
          <a:solidFill>
            <a:schemeClr val="tx2"/>
          </a:solidFill>
          <a:latin typeface="Arial" charset="0"/>
          <a:ea typeface="ＭＳ Ｐゴシック" charset="-128"/>
          <a:cs typeface="ＭＳ Ｐゴシック" charset="-128"/>
        </a:defRPr>
      </a:lvl3pPr>
      <a:lvl4pPr algn="l" rtl="0" eaLnBrk="1" fontAlgn="base" hangingPunct="1">
        <a:spcBef>
          <a:spcPct val="0"/>
        </a:spcBef>
        <a:spcAft>
          <a:spcPct val="0"/>
        </a:spcAft>
        <a:defRPr sz="3200" b="1">
          <a:solidFill>
            <a:schemeClr val="tx2"/>
          </a:solidFill>
          <a:latin typeface="Arial" charset="0"/>
          <a:ea typeface="ＭＳ Ｐゴシック" charset="-128"/>
          <a:cs typeface="ＭＳ Ｐゴシック" charset="-128"/>
        </a:defRPr>
      </a:lvl4pPr>
      <a:lvl5pPr algn="l" rtl="0" eaLnBrk="1" fontAlgn="base" hangingPunct="1">
        <a:spcBef>
          <a:spcPct val="0"/>
        </a:spcBef>
        <a:spcAft>
          <a:spcPct val="0"/>
        </a:spcAft>
        <a:defRPr sz="3200" b="1">
          <a:solidFill>
            <a:schemeClr val="tx2"/>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3200" b="1">
          <a:solidFill>
            <a:schemeClr val="tx2"/>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3200" b="1">
          <a:solidFill>
            <a:schemeClr val="tx2"/>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3200" b="1">
          <a:solidFill>
            <a:schemeClr val="tx2"/>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3200" b="1">
          <a:solidFill>
            <a:schemeClr val="tx2"/>
          </a:solidFill>
          <a:latin typeface="Arial" charset="0"/>
          <a:ea typeface="ＭＳ Ｐゴシック" charset="-128"/>
          <a:cs typeface="ＭＳ Ｐゴシック" charset="-128"/>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562100" indent="-228600" algn="l" rtl="0" eaLnBrk="1" fontAlgn="base" hangingPunct="1">
        <a:spcBef>
          <a:spcPct val="20000"/>
        </a:spcBef>
        <a:spcAft>
          <a:spcPct val="0"/>
        </a:spcAft>
        <a:buChar char="–"/>
        <a:defRPr sz="2000">
          <a:solidFill>
            <a:schemeClr val="tx1"/>
          </a:solidFill>
          <a:latin typeface="+mn-lt"/>
          <a:ea typeface="+mn-ea"/>
        </a:defRPr>
      </a:lvl4pPr>
      <a:lvl5pPr marL="1981200" indent="-228600" algn="l" rtl="0" eaLnBrk="1" fontAlgn="base" hangingPunct="1">
        <a:spcBef>
          <a:spcPct val="20000"/>
        </a:spcBef>
        <a:spcAft>
          <a:spcPct val="0"/>
        </a:spcAft>
        <a:buChar char="»"/>
        <a:defRPr sz="2000">
          <a:solidFill>
            <a:schemeClr val="tx1"/>
          </a:solidFill>
          <a:latin typeface="+mn-lt"/>
          <a:ea typeface="+mn-ea"/>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gif"/><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5"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3" Type="http://schemas.openxmlformats.org/officeDocument/2006/relationships/hyperlink" Target="http://www.alimentatesano.cl/" TargetMode="External"/><Relationship Id="rId4" Type="http://schemas.openxmlformats.org/officeDocument/2006/relationships/hyperlink" Target="http://www.mifitbook.cl/" TargetMode="External"/><Relationship Id="rId5" Type="http://schemas.openxmlformats.org/officeDocument/2006/relationships/hyperlink" Target="http://www.eligevivirsano.cl/" TargetMode="External"/><Relationship Id="rId1" Type="http://schemas.openxmlformats.org/officeDocument/2006/relationships/slideLayout" Target="../slideLayouts/slideLayout2.xml"/><Relationship Id="rId2" Type="http://schemas.openxmlformats.org/officeDocument/2006/relationships/hyperlink" Target="http://www.higadograso.c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oleObject" Target="../embeddings/oleObject1.bin"/><Relationship Id="rId5" Type="http://schemas.openxmlformats.org/officeDocument/2006/relationships/image" Target="../media/image33.png"/><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 Id="rId3" Type="http://schemas.openxmlformats.org/officeDocument/2006/relationships/image" Target="../media/image3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 Id="rId3"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338" name="Rectangle 8"/>
          <p:cNvSpPr>
            <a:spLocks noGrp="1" noChangeArrowheads="1"/>
          </p:cNvSpPr>
          <p:nvPr>
            <p:ph type="ctrTitle"/>
          </p:nvPr>
        </p:nvSpPr>
        <p:spPr>
          <a:xfrm>
            <a:off x="611560" y="2924944"/>
            <a:ext cx="8001000" cy="646331"/>
          </a:xfrm>
        </p:spPr>
        <p:txBody>
          <a:bodyPr/>
          <a:lstStyle/>
          <a:p>
            <a:pPr algn="ctr" eaLnBrk="1" hangingPunct="1"/>
            <a:r>
              <a:rPr lang="es-CL" sz="3600" dirty="0" smtClean="0">
                <a:solidFill>
                  <a:schemeClr val="bg1"/>
                </a:solidFill>
              </a:rPr>
              <a:t>El hígado: un oráculo metabólico</a:t>
            </a:r>
          </a:p>
        </p:txBody>
      </p:sp>
      <p:sp>
        <p:nvSpPr>
          <p:cNvPr id="14339" name="Rectangle 9"/>
          <p:cNvSpPr>
            <a:spLocks noGrp="1" noChangeArrowheads="1"/>
          </p:cNvSpPr>
          <p:nvPr>
            <p:ph type="subTitle" idx="1"/>
          </p:nvPr>
        </p:nvSpPr>
        <p:spPr>
          <a:xfrm>
            <a:off x="5543600" y="4586609"/>
            <a:ext cx="3600400" cy="2271391"/>
          </a:xfrm>
        </p:spPr>
        <p:txBody>
          <a:bodyPr wrap="square">
            <a:spAutoFit/>
          </a:bodyPr>
          <a:lstStyle/>
          <a:p>
            <a:pPr algn="l" eaLnBrk="1" hangingPunct="1"/>
            <a:r>
              <a:rPr lang="es-CL" sz="1200" i="1" dirty="0" smtClean="0">
                <a:solidFill>
                  <a:srgbClr val="002060"/>
                </a:solidFill>
              </a:rPr>
              <a:t>Marco </a:t>
            </a:r>
            <a:r>
              <a:rPr lang="es-CL" sz="1200" i="1" dirty="0" err="1" smtClean="0">
                <a:solidFill>
                  <a:srgbClr val="002060"/>
                </a:solidFill>
              </a:rPr>
              <a:t>Arrese</a:t>
            </a:r>
            <a:endParaRPr lang="es-CL" sz="1200" i="1" dirty="0" smtClean="0">
              <a:solidFill>
                <a:srgbClr val="002060"/>
              </a:solidFill>
            </a:endParaRPr>
          </a:p>
          <a:p>
            <a:pPr algn="l" eaLnBrk="1" hangingPunct="1"/>
            <a:r>
              <a:rPr lang="es-CL" sz="1200" i="1" dirty="0" smtClean="0">
                <a:solidFill>
                  <a:srgbClr val="002060"/>
                </a:solidFill>
              </a:rPr>
              <a:t>Hepatólogo</a:t>
            </a:r>
            <a:endParaRPr lang="es-CL" sz="1200" i="1" dirty="0">
              <a:solidFill>
                <a:srgbClr val="002060"/>
              </a:solidFill>
            </a:endParaRPr>
          </a:p>
          <a:p>
            <a:pPr algn="l"/>
            <a:r>
              <a:rPr lang="es-CL" sz="1200" i="1" dirty="0">
                <a:solidFill>
                  <a:srgbClr val="002060"/>
                </a:solidFill>
              </a:rPr>
              <a:t>Departamento de Gastroenterología</a:t>
            </a:r>
          </a:p>
          <a:p>
            <a:pPr algn="l"/>
            <a:r>
              <a:rPr lang="es-CL" sz="1200" i="1" dirty="0">
                <a:solidFill>
                  <a:srgbClr val="002060"/>
                </a:solidFill>
              </a:rPr>
              <a:t>Facultad de </a:t>
            </a:r>
            <a:r>
              <a:rPr lang="es-CL" sz="1200" i="1" dirty="0" smtClean="0">
                <a:solidFill>
                  <a:srgbClr val="002060"/>
                </a:solidFill>
              </a:rPr>
              <a:t>Medicina</a:t>
            </a:r>
          </a:p>
          <a:p>
            <a:pPr algn="l"/>
            <a:r>
              <a:rPr lang="es-CL" sz="1200" i="1" dirty="0" smtClean="0">
                <a:solidFill>
                  <a:srgbClr val="002060"/>
                </a:solidFill>
              </a:rPr>
              <a:t>Investigador </a:t>
            </a:r>
            <a:r>
              <a:rPr lang="es-CL" sz="1200" i="1" dirty="0" err="1" smtClean="0">
                <a:solidFill>
                  <a:srgbClr val="002060"/>
                </a:solidFill>
              </a:rPr>
              <a:t>Senior</a:t>
            </a:r>
            <a:r>
              <a:rPr lang="es-CL" sz="1200" i="1" dirty="0" smtClean="0">
                <a:solidFill>
                  <a:srgbClr val="002060"/>
                </a:solidFill>
              </a:rPr>
              <a:t>/</a:t>
            </a:r>
            <a:r>
              <a:rPr lang="es-CL" sz="1200" i="1" dirty="0" err="1" smtClean="0">
                <a:solidFill>
                  <a:srgbClr val="002060"/>
                </a:solidFill>
              </a:rPr>
              <a:t>Care</a:t>
            </a:r>
            <a:r>
              <a:rPr lang="es-CL" sz="1200" i="1" dirty="0" smtClean="0">
                <a:solidFill>
                  <a:srgbClr val="002060"/>
                </a:solidFill>
              </a:rPr>
              <a:t>-Chile UC</a:t>
            </a:r>
            <a:endParaRPr lang="es-CL" sz="1200" i="1" dirty="0">
              <a:solidFill>
                <a:srgbClr val="002060"/>
              </a:solidFill>
            </a:endParaRPr>
          </a:p>
          <a:p>
            <a:pPr algn="l"/>
            <a:r>
              <a:rPr lang="es-CL" sz="1200" i="1" dirty="0">
                <a:solidFill>
                  <a:srgbClr val="002060"/>
                </a:solidFill>
              </a:rPr>
              <a:t>Pontificia Universidad Católica de </a:t>
            </a:r>
            <a:r>
              <a:rPr lang="es-CL" sz="1200" i="1" dirty="0" smtClean="0">
                <a:solidFill>
                  <a:srgbClr val="002060"/>
                </a:solidFill>
              </a:rPr>
              <a:t>Chile</a:t>
            </a:r>
          </a:p>
          <a:p>
            <a:pPr algn="l"/>
            <a:r>
              <a:rPr lang="es-CL" sz="1200" i="1" dirty="0" smtClean="0">
                <a:solidFill>
                  <a:srgbClr val="002060"/>
                </a:solidFill>
              </a:rPr>
              <a:t>www.higadograso.cl</a:t>
            </a:r>
          </a:p>
          <a:p>
            <a:pPr algn="l"/>
            <a:r>
              <a:rPr lang="es-CL" sz="1200" i="1" dirty="0" smtClean="0">
                <a:solidFill>
                  <a:srgbClr val="002060"/>
                </a:solidFill>
              </a:rPr>
              <a:t>marrese@med.puc.cl</a:t>
            </a:r>
          </a:p>
          <a:p>
            <a:pPr algn="l"/>
            <a:endParaRPr lang="es-CL" sz="1200" i="1" dirty="0" smtClean="0">
              <a:solidFill>
                <a:srgbClr val="002060"/>
              </a:solidFill>
            </a:endParaRPr>
          </a:p>
          <a:p>
            <a:pPr algn="l"/>
            <a:endParaRPr lang="es-CL" sz="1200" dirty="0" smtClean="0">
              <a:solidFill>
                <a:srgbClr val="002060"/>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Título"/>
          <p:cNvSpPr>
            <a:spLocks noGrp="1"/>
          </p:cNvSpPr>
          <p:nvPr>
            <p:ph type="title"/>
          </p:nvPr>
        </p:nvSpPr>
        <p:spPr/>
        <p:txBody>
          <a:bodyPr/>
          <a:lstStyle/>
          <a:p>
            <a:endParaRPr lang="es-ES" smtClean="0"/>
          </a:p>
        </p:txBody>
      </p:sp>
      <p:pic>
        <p:nvPicPr>
          <p:cNvPr id="204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2071688"/>
            <a:ext cx="8761412"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285750"/>
            <a:ext cx="835818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5 CuadroTexto"/>
          <p:cNvSpPr txBox="1">
            <a:spLocks noChangeArrowheads="1"/>
          </p:cNvSpPr>
          <p:nvPr/>
        </p:nvSpPr>
        <p:spPr bwMode="auto">
          <a:xfrm>
            <a:off x="495336" y="5586413"/>
            <a:ext cx="4032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u="sng" dirty="0">
                <a:latin typeface="Trebuchet MS" pitchFamily="34" charset="0"/>
              </a:rPr>
              <a:t>Prevalence  In Chile 23,4%</a:t>
            </a:r>
            <a:endParaRPr lang="es-CL" sz="2000" b="1" i="1" u="sng" dirty="0"/>
          </a:p>
        </p:txBody>
      </p:sp>
      <p:sp>
        <p:nvSpPr>
          <p:cNvPr id="20487" name="6 CuadroTexto"/>
          <p:cNvSpPr txBox="1">
            <a:spLocks noChangeArrowheads="1"/>
          </p:cNvSpPr>
          <p:nvPr/>
        </p:nvSpPr>
        <p:spPr bwMode="auto">
          <a:xfrm>
            <a:off x="6191251" y="6471909"/>
            <a:ext cx="25955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CL" sz="1800" dirty="0" err="1"/>
              <a:t>Liver</a:t>
            </a:r>
            <a:r>
              <a:rPr lang="es-CL" sz="1800" dirty="0"/>
              <a:t> International 2009</a:t>
            </a:r>
          </a:p>
        </p:txBody>
      </p:sp>
    </p:spTree>
    <p:extLst>
      <p:ext uri="{BB962C8B-B14F-4D97-AF65-F5344CB8AC3E}">
        <p14:creationId xmlns:p14="http://schemas.microsoft.com/office/powerpoint/2010/main" val="128310241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284510"/>
            <a:ext cx="7772400" cy="1077218"/>
          </a:xfrm>
        </p:spPr>
        <p:txBody>
          <a:bodyPr/>
          <a:lstStyle/>
          <a:p>
            <a:r>
              <a:rPr lang="es-CL" dirty="0" smtClean="0"/>
              <a:t>HÍGADO GRASO NO ALCOHÓLICO: ¿Cómo se diagnostica?</a:t>
            </a:r>
            <a:endParaRPr lang="es-CL" dirty="0"/>
          </a:p>
        </p:txBody>
      </p:sp>
      <p:sp>
        <p:nvSpPr>
          <p:cNvPr id="3" name="2 Marcador de contenido"/>
          <p:cNvSpPr>
            <a:spLocks noGrp="1"/>
          </p:cNvSpPr>
          <p:nvPr>
            <p:ph idx="1"/>
          </p:nvPr>
        </p:nvSpPr>
        <p:spPr/>
        <p:txBody>
          <a:bodyPr/>
          <a:lstStyle/>
          <a:p>
            <a:r>
              <a:rPr lang="es-CL" dirty="0" smtClean="0"/>
              <a:t>Sospecha clínica (sobrepeso/obesidad/sedentarismo)</a:t>
            </a:r>
          </a:p>
          <a:p>
            <a:r>
              <a:rPr lang="es-CL" dirty="0" smtClean="0"/>
              <a:t>Antecedentes familiares (diabetes)</a:t>
            </a:r>
          </a:p>
          <a:p>
            <a:r>
              <a:rPr lang="es-CL" dirty="0" smtClean="0"/>
              <a:t>Ecografía abdominal</a:t>
            </a:r>
            <a:endParaRPr lang="es-CL" dirty="0"/>
          </a:p>
        </p:txBody>
      </p:sp>
      <p:sp>
        <p:nvSpPr>
          <p:cNvPr id="4" name="3 Marcador de número de diapositiva"/>
          <p:cNvSpPr>
            <a:spLocks noGrp="1"/>
          </p:cNvSpPr>
          <p:nvPr>
            <p:ph type="sldNum" sz="quarter" idx="12"/>
          </p:nvPr>
        </p:nvSpPr>
        <p:spPr/>
        <p:txBody>
          <a:bodyPr/>
          <a:lstStyle/>
          <a:p>
            <a:fld id="{207692DE-E508-4EDF-91C5-8108DC2B9E8A}" type="slidenum">
              <a:rPr lang="es-ES_tradnl" smtClean="0"/>
              <a:pPr/>
              <a:t>11</a:t>
            </a:fld>
            <a:endParaRPr lang="es-ES_tradnl"/>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9597" y="3645024"/>
            <a:ext cx="2396620" cy="2210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3645024"/>
            <a:ext cx="3024336" cy="2200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1187624" y="5278330"/>
            <a:ext cx="1755609" cy="307777"/>
          </a:xfrm>
          <a:prstGeom prst="rect">
            <a:avLst/>
          </a:prstGeom>
          <a:noFill/>
        </p:spPr>
        <p:txBody>
          <a:bodyPr wrap="none" rtlCol="0">
            <a:spAutoFit/>
          </a:bodyPr>
          <a:lstStyle/>
          <a:p>
            <a:r>
              <a:rPr lang="es-CL" sz="1400" dirty="0" smtClean="0">
                <a:solidFill>
                  <a:schemeClr val="bg1"/>
                </a:solidFill>
              </a:rPr>
              <a:t>Hígado            riñón</a:t>
            </a:r>
            <a:endParaRPr lang="es-CL" sz="1400" dirty="0">
              <a:solidFill>
                <a:schemeClr val="bg1"/>
              </a:solidFill>
            </a:endParaRPr>
          </a:p>
        </p:txBody>
      </p:sp>
    </p:spTree>
    <p:extLst>
      <p:ext uri="{BB962C8B-B14F-4D97-AF65-F5344CB8AC3E}">
        <p14:creationId xmlns:p14="http://schemas.microsoft.com/office/powerpoint/2010/main" val="268998643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Título"/>
          <p:cNvSpPr>
            <a:spLocks noGrp="1"/>
          </p:cNvSpPr>
          <p:nvPr>
            <p:ph type="title"/>
          </p:nvPr>
        </p:nvSpPr>
        <p:spPr>
          <a:xfrm>
            <a:off x="395288" y="68373"/>
            <a:ext cx="8229600" cy="1815882"/>
          </a:xfrm>
        </p:spPr>
        <p:txBody>
          <a:bodyPr/>
          <a:lstStyle/>
          <a:p>
            <a:r>
              <a:rPr lang="es-CL" sz="3600" dirty="0" smtClean="0"/>
              <a:t>HÍGADO GRASO NO ALCOHÓLICO: Otros métodos diagnósticos</a:t>
            </a:r>
            <a:r>
              <a:rPr lang="es-CL" sz="4000" dirty="0" smtClean="0">
                <a:solidFill>
                  <a:srgbClr val="0070C0"/>
                </a:solidFill>
              </a:rPr>
              <a:t/>
            </a:r>
            <a:br>
              <a:rPr lang="es-CL" sz="4000" dirty="0" smtClean="0">
                <a:solidFill>
                  <a:srgbClr val="0070C0"/>
                </a:solidFill>
              </a:rPr>
            </a:br>
            <a:endParaRPr lang="es-CL" sz="4000" dirty="0" smtClean="0">
              <a:solidFill>
                <a:srgbClr val="0070C0"/>
              </a:solidFill>
            </a:endParaRPr>
          </a:p>
        </p:txBody>
      </p:sp>
      <p:sp>
        <p:nvSpPr>
          <p:cNvPr id="30723" name="2 Marcador de contenido"/>
          <p:cNvSpPr>
            <a:spLocks noGrp="1"/>
          </p:cNvSpPr>
          <p:nvPr>
            <p:ph idx="1"/>
          </p:nvPr>
        </p:nvSpPr>
        <p:spPr>
          <a:xfrm>
            <a:off x="179388" y="1412875"/>
            <a:ext cx="8713787" cy="4525963"/>
          </a:xfrm>
        </p:spPr>
        <p:txBody>
          <a:bodyPr/>
          <a:lstStyle/>
          <a:p>
            <a:r>
              <a:rPr lang="en-US" dirty="0" err="1" smtClean="0"/>
              <a:t>Imágenes</a:t>
            </a:r>
            <a:r>
              <a:rPr lang="en-US" dirty="0" smtClean="0"/>
              <a:t> </a:t>
            </a:r>
            <a:r>
              <a:rPr lang="en-US" dirty="0" err="1" smtClean="0"/>
              <a:t>convencionales</a:t>
            </a:r>
            <a:endParaRPr lang="en-US" dirty="0" smtClean="0"/>
          </a:p>
          <a:p>
            <a:r>
              <a:rPr lang="en-US" dirty="0" err="1" smtClean="0"/>
              <a:t>Imágenes</a:t>
            </a:r>
            <a:r>
              <a:rPr lang="en-US" dirty="0" smtClean="0"/>
              <a:t> </a:t>
            </a:r>
            <a:r>
              <a:rPr lang="en-US" dirty="0" err="1" smtClean="0"/>
              <a:t>avanzadas</a:t>
            </a:r>
            <a:endParaRPr lang="en-US" dirty="0" smtClean="0"/>
          </a:p>
          <a:p>
            <a:endParaRPr lang="en-US" dirty="0" smtClean="0"/>
          </a:p>
          <a:p>
            <a:pPr>
              <a:buFont typeface="Arial" pitchFamily="34" charset="0"/>
              <a:buNone/>
            </a:pPr>
            <a:endParaRPr lang="en-US" dirty="0" smtClean="0"/>
          </a:p>
        </p:txBody>
      </p:sp>
      <p:pic>
        <p:nvPicPr>
          <p:cNvPr id="30724" name="3 Imagen" descr="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502" y="3212976"/>
            <a:ext cx="3803650"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3889789"/>
            <a:ext cx="1851734" cy="1608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1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59645" y="4894394"/>
            <a:ext cx="1508125"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b="20761"/>
          <a:stretch>
            <a:fillRect/>
          </a:stretch>
        </p:blipFill>
        <p:spPr bwMode="auto">
          <a:xfrm>
            <a:off x="3853954" y="2620891"/>
            <a:ext cx="3252718" cy="2930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547689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284510"/>
            <a:ext cx="7772400" cy="1077218"/>
          </a:xfrm>
        </p:spPr>
        <p:txBody>
          <a:bodyPr/>
          <a:lstStyle/>
          <a:p>
            <a:r>
              <a:rPr lang="es-CL" dirty="0" smtClean="0"/>
              <a:t>HÍGADO GRASO NO ALCOHÓLICO: Relevancia para la salud</a:t>
            </a:r>
            <a:endParaRPr lang="es-CL" dirty="0"/>
          </a:p>
        </p:txBody>
      </p:sp>
      <p:sp>
        <p:nvSpPr>
          <p:cNvPr id="3" name="2 Marcador de contenido"/>
          <p:cNvSpPr>
            <a:spLocks noGrp="1"/>
          </p:cNvSpPr>
          <p:nvPr>
            <p:ph idx="1"/>
          </p:nvPr>
        </p:nvSpPr>
        <p:spPr>
          <a:xfrm>
            <a:off x="467544" y="1772816"/>
            <a:ext cx="7772400" cy="4876800"/>
          </a:xfrm>
        </p:spPr>
        <p:txBody>
          <a:bodyPr/>
          <a:lstStyle/>
          <a:p>
            <a:r>
              <a:rPr lang="es-ES" altLang="en-US" sz="3200" dirty="0" smtClean="0">
                <a:solidFill>
                  <a:srgbClr val="002060"/>
                </a:solidFill>
                <a:cs typeface="Arial" charset="0"/>
              </a:rPr>
              <a:t>P</a:t>
            </a:r>
            <a:r>
              <a:rPr lang="es-ES" altLang="en-US" sz="3200" noProof="1" smtClean="0">
                <a:solidFill>
                  <a:srgbClr val="002060"/>
                </a:solidFill>
                <a:cs typeface="Arial" charset="0"/>
              </a:rPr>
              <a:t>osibilidad de </a:t>
            </a:r>
            <a:r>
              <a:rPr lang="es-ES" altLang="en-US" sz="3200" u="sng" noProof="1" smtClean="0">
                <a:solidFill>
                  <a:srgbClr val="002060"/>
                </a:solidFill>
                <a:cs typeface="Arial" charset="0"/>
              </a:rPr>
              <a:t>progresión a cirrosis</a:t>
            </a:r>
            <a:br>
              <a:rPr lang="es-ES" altLang="en-US" sz="3200" u="sng" noProof="1" smtClean="0">
                <a:solidFill>
                  <a:srgbClr val="002060"/>
                </a:solidFill>
                <a:cs typeface="Arial" charset="0"/>
              </a:rPr>
            </a:br>
            <a:endParaRPr lang="es-ES" altLang="en-US" sz="3200" noProof="1">
              <a:solidFill>
                <a:srgbClr val="002060"/>
              </a:solidFill>
              <a:cs typeface="Arial" charset="0"/>
            </a:endParaRPr>
          </a:p>
          <a:p>
            <a:r>
              <a:rPr lang="es-ES" altLang="en-US" sz="3200" u="sng" noProof="1" smtClean="0">
                <a:solidFill>
                  <a:srgbClr val="002060"/>
                </a:solidFill>
                <a:cs typeface="Arial" charset="0"/>
              </a:rPr>
              <a:t>Predictor de Diabetes Mellitus tipo 2</a:t>
            </a:r>
            <a:br>
              <a:rPr lang="es-ES" altLang="en-US" sz="3200" u="sng" noProof="1" smtClean="0">
                <a:solidFill>
                  <a:srgbClr val="002060"/>
                </a:solidFill>
                <a:cs typeface="Arial" charset="0"/>
              </a:rPr>
            </a:br>
            <a:endParaRPr lang="es-ES" altLang="en-US" sz="3200" u="sng" noProof="1" smtClean="0">
              <a:solidFill>
                <a:srgbClr val="002060"/>
              </a:solidFill>
              <a:cs typeface="Arial" charset="0"/>
            </a:endParaRPr>
          </a:p>
          <a:p>
            <a:r>
              <a:rPr lang="es-ES" altLang="en-US" sz="3200" i="1" u="sng" noProof="1" smtClean="0">
                <a:solidFill>
                  <a:srgbClr val="002060"/>
                </a:solidFill>
                <a:cs typeface="Arial" charset="0"/>
              </a:rPr>
              <a:t>Asociación a riesgo cardiovascular</a:t>
            </a:r>
            <a:endParaRPr lang="en-US" altLang="en-US" sz="3200" i="1" u="sng" dirty="0" smtClean="0">
              <a:solidFill>
                <a:srgbClr val="002060"/>
              </a:solidFill>
              <a:cs typeface="Arial" charset="0"/>
            </a:endParaRPr>
          </a:p>
          <a:p>
            <a:endParaRPr lang="es-CL" sz="3200" dirty="0"/>
          </a:p>
        </p:txBody>
      </p:sp>
      <p:sp>
        <p:nvSpPr>
          <p:cNvPr id="4" name="3 Marcador de número de diapositiva"/>
          <p:cNvSpPr>
            <a:spLocks noGrp="1"/>
          </p:cNvSpPr>
          <p:nvPr>
            <p:ph type="sldNum" sz="quarter" idx="12"/>
          </p:nvPr>
        </p:nvSpPr>
        <p:spPr/>
        <p:txBody>
          <a:bodyPr/>
          <a:lstStyle/>
          <a:p>
            <a:fld id="{207692DE-E508-4EDF-91C5-8108DC2B9E8A}" type="slidenum">
              <a:rPr lang="es-ES_tradnl" smtClean="0"/>
              <a:pPr/>
              <a:t>13</a:t>
            </a:fld>
            <a:endParaRPr lang="es-ES_tradnl"/>
          </a:p>
        </p:txBody>
      </p:sp>
    </p:spTree>
    <p:extLst>
      <p:ext uri="{BB962C8B-B14F-4D97-AF65-F5344CB8AC3E}">
        <p14:creationId xmlns:p14="http://schemas.microsoft.com/office/powerpoint/2010/main" val="312510988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5"/>
          <p:cNvSpPr>
            <a:spLocks noChangeArrowheads="1"/>
          </p:cNvSpPr>
          <p:nvPr/>
        </p:nvSpPr>
        <p:spPr bwMode="auto">
          <a:xfrm>
            <a:off x="619125" y="0"/>
            <a:ext cx="7772400" cy="1143000"/>
          </a:xfrm>
          <a:prstGeom prst="rect">
            <a:avLst/>
          </a:prstGeom>
          <a:noFill/>
          <a:ln w="9525">
            <a:noFill/>
            <a:miter lim="800000"/>
            <a:headEnd/>
            <a:tailEnd/>
          </a:ln>
        </p:spPr>
        <p:txBody>
          <a:bodyPr anchor="ctr"/>
          <a:lstStyle/>
          <a:p>
            <a:pPr algn="ctr" defTabSz="912813"/>
            <a:r>
              <a:rPr lang="de-AT" sz="3600">
                <a:solidFill>
                  <a:srgbClr val="0070C0"/>
                </a:solidFill>
              </a:rPr>
              <a:t>Non-alcoholic Fatty Liver Disease (NAFLD): Spectrum &amp; Progression</a:t>
            </a:r>
          </a:p>
        </p:txBody>
      </p:sp>
      <p:sp>
        <p:nvSpPr>
          <p:cNvPr id="14339" name="Text Box 16"/>
          <p:cNvSpPr txBox="1">
            <a:spLocks noChangeArrowheads="1"/>
          </p:cNvSpPr>
          <p:nvPr/>
        </p:nvSpPr>
        <p:spPr bwMode="auto">
          <a:xfrm>
            <a:off x="6286500" y="6286500"/>
            <a:ext cx="2682875" cy="276225"/>
          </a:xfrm>
          <a:prstGeom prst="rect">
            <a:avLst/>
          </a:prstGeom>
          <a:noFill/>
          <a:ln w="9525">
            <a:noFill/>
            <a:miter lim="800000"/>
            <a:headEnd/>
            <a:tailEnd/>
          </a:ln>
        </p:spPr>
        <p:txBody>
          <a:bodyPr wrap="none">
            <a:spAutoFit/>
          </a:bodyPr>
          <a:lstStyle/>
          <a:p>
            <a:r>
              <a:rPr lang="es-CL" sz="1200" b="1" i="1">
                <a:latin typeface="Trebuchet MS" pitchFamily="34" charset="0"/>
              </a:rPr>
              <a:t>Trauner, Arrese, Wagner BBA 2010</a:t>
            </a:r>
            <a:endParaRPr lang="es-ES" sz="1200" b="1" i="1">
              <a:latin typeface="Trebuchet MS" pitchFamily="34" charset="0"/>
            </a:endParaRPr>
          </a:p>
        </p:txBody>
      </p:sp>
      <p:grpSp>
        <p:nvGrpSpPr>
          <p:cNvPr id="2" name="15 Grupo"/>
          <p:cNvGrpSpPr>
            <a:grpSpLocks/>
          </p:cNvGrpSpPr>
          <p:nvPr/>
        </p:nvGrpSpPr>
        <p:grpSpPr bwMode="auto">
          <a:xfrm>
            <a:off x="357188" y="1628775"/>
            <a:ext cx="8286750" cy="3943350"/>
            <a:chOff x="357158" y="1628779"/>
            <a:chExt cx="8286808" cy="3943361"/>
          </a:xfrm>
        </p:grpSpPr>
        <p:pic>
          <p:nvPicPr>
            <p:cNvPr id="14341" name="Picture 20"/>
            <p:cNvPicPr>
              <a:picLocks noChangeAspect="1" noChangeArrowheads="1"/>
            </p:cNvPicPr>
            <p:nvPr/>
          </p:nvPicPr>
          <p:blipFill>
            <a:blip r:embed="rId3" cstate="print"/>
            <a:srcRect/>
            <a:stretch>
              <a:fillRect/>
            </a:stretch>
          </p:blipFill>
          <p:spPr bwMode="auto">
            <a:xfrm>
              <a:off x="357158" y="1628779"/>
              <a:ext cx="8286808" cy="3943361"/>
            </a:xfrm>
            <a:prstGeom prst="rect">
              <a:avLst/>
            </a:prstGeom>
            <a:noFill/>
            <a:ln w="9525">
              <a:noFill/>
              <a:miter lim="800000"/>
              <a:headEnd/>
              <a:tailEnd/>
            </a:ln>
          </p:spPr>
        </p:pic>
        <p:pic>
          <p:nvPicPr>
            <p:cNvPr id="14342" name="Picture 17"/>
            <p:cNvPicPr>
              <a:picLocks noChangeAspect="1" noChangeArrowheads="1"/>
            </p:cNvPicPr>
            <p:nvPr/>
          </p:nvPicPr>
          <p:blipFill>
            <a:blip r:embed="rId4" cstate="print"/>
            <a:srcRect/>
            <a:stretch>
              <a:fillRect/>
            </a:stretch>
          </p:blipFill>
          <p:spPr bwMode="auto">
            <a:xfrm>
              <a:off x="2679881" y="2845405"/>
              <a:ext cx="208667" cy="337951"/>
            </a:xfrm>
            <a:prstGeom prst="rect">
              <a:avLst/>
            </a:prstGeom>
            <a:noFill/>
            <a:ln w="9525">
              <a:noFill/>
              <a:miter lim="800000"/>
              <a:headEnd/>
              <a:tailEnd/>
            </a:ln>
          </p:spPr>
        </p:pic>
        <p:pic>
          <p:nvPicPr>
            <p:cNvPr id="14343" name="Picture 18"/>
            <p:cNvPicPr>
              <a:picLocks noChangeAspect="1" noChangeArrowheads="1"/>
            </p:cNvPicPr>
            <p:nvPr/>
          </p:nvPicPr>
          <p:blipFill>
            <a:blip r:embed="rId5" cstate="print"/>
            <a:srcRect/>
            <a:stretch>
              <a:fillRect/>
            </a:stretch>
          </p:blipFill>
          <p:spPr bwMode="auto">
            <a:xfrm>
              <a:off x="4810981" y="2858908"/>
              <a:ext cx="188474" cy="337952"/>
            </a:xfrm>
            <a:prstGeom prst="rect">
              <a:avLst/>
            </a:prstGeom>
            <a:noFill/>
            <a:ln w="9525">
              <a:noFill/>
              <a:miter lim="800000"/>
              <a:headEnd/>
              <a:tailEnd/>
            </a:ln>
          </p:spPr>
        </p:pic>
        <p:pic>
          <p:nvPicPr>
            <p:cNvPr id="14344" name="Picture 19"/>
            <p:cNvPicPr>
              <a:picLocks noChangeAspect="1" noChangeArrowheads="1"/>
            </p:cNvPicPr>
            <p:nvPr/>
          </p:nvPicPr>
          <p:blipFill>
            <a:blip r:embed="rId6" cstate="print"/>
            <a:srcRect/>
            <a:stretch>
              <a:fillRect/>
            </a:stretch>
          </p:blipFill>
          <p:spPr bwMode="auto">
            <a:xfrm>
              <a:off x="6838560" y="2912996"/>
              <a:ext cx="289606" cy="270361"/>
            </a:xfrm>
            <a:prstGeom prst="rect">
              <a:avLst/>
            </a:prstGeom>
            <a:noFill/>
            <a:ln w="9525">
              <a:noFill/>
              <a:miter lim="800000"/>
              <a:headEnd/>
              <a:tailEnd/>
            </a:ln>
          </p:spPr>
        </p:pic>
        <p:sp>
          <p:nvSpPr>
            <p:cNvPr id="15" name="14 Rectángulo"/>
            <p:cNvSpPr/>
            <p:nvPr/>
          </p:nvSpPr>
          <p:spPr>
            <a:xfrm>
              <a:off x="357158" y="1643067"/>
              <a:ext cx="8286808" cy="3929073"/>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spTree>
    <p:extLst>
      <p:ext uri="{BB962C8B-B14F-4D97-AF65-F5344CB8AC3E}">
        <p14:creationId xmlns:p14="http://schemas.microsoft.com/office/powerpoint/2010/main" val="312635559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284510"/>
            <a:ext cx="7772400" cy="1077218"/>
          </a:xfrm>
        </p:spPr>
        <p:txBody>
          <a:bodyPr/>
          <a:lstStyle/>
          <a:p>
            <a:r>
              <a:rPr lang="es-CL" dirty="0" smtClean="0"/>
              <a:t>HÍGADO GRASO NO ALCOHÓLICO &amp; Diabetes</a:t>
            </a:r>
            <a:endParaRPr lang="es-CL" dirty="0"/>
          </a:p>
        </p:txBody>
      </p:sp>
      <p:sp>
        <p:nvSpPr>
          <p:cNvPr id="3" name="2 Marcador de contenido"/>
          <p:cNvSpPr>
            <a:spLocks noGrp="1"/>
          </p:cNvSpPr>
          <p:nvPr>
            <p:ph idx="1"/>
          </p:nvPr>
        </p:nvSpPr>
        <p:spPr/>
        <p:txBody>
          <a:bodyPr/>
          <a:lstStyle/>
          <a:p>
            <a:r>
              <a:rPr lang="es-CL" dirty="0" smtClean="0"/>
              <a:t>El HGNA es un factor de riesgo para el desarrollo de diabetes tipo 2 </a:t>
            </a:r>
            <a:endParaRPr lang="es-CL" dirty="0"/>
          </a:p>
        </p:txBody>
      </p:sp>
      <p:sp>
        <p:nvSpPr>
          <p:cNvPr id="4" name="3 Marcador de número de diapositiva"/>
          <p:cNvSpPr>
            <a:spLocks noGrp="1"/>
          </p:cNvSpPr>
          <p:nvPr>
            <p:ph type="sldNum" sz="quarter" idx="12"/>
          </p:nvPr>
        </p:nvSpPr>
        <p:spPr/>
        <p:txBody>
          <a:bodyPr/>
          <a:lstStyle/>
          <a:p>
            <a:fld id="{207692DE-E508-4EDF-91C5-8108DC2B9E8A}" type="slidenum">
              <a:rPr lang="es-ES_tradnl" smtClean="0"/>
              <a:pPr/>
              <a:t>15</a:t>
            </a:fld>
            <a:endParaRPr lang="es-ES_tradnl"/>
          </a:p>
        </p:txBody>
      </p:sp>
      <p:sp>
        <p:nvSpPr>
          <p:cNvPr id="6" name="5 Rectángulo"/>
          <p:cNvSpPr/>
          <p:nvPr/>
        </p:nvSpPr>
        <p:spPr>
          <a:xfrm>
            <a:off x="4572000" y="6093296"/>
            <a:ext cx="4572000" cy="307777"/>
          </a:xfrm>
          <a:prstGeom prst="rect">
            <a:avLst/>
          </a:prstGeom>
        </p:spPr>
        <p:txBody>
          <a:bodyPr>
            <a:spAutoFit/>
          </a:bodyPr>
          <a:lstStyle/>
          <a:p>
            <a:r>
              <a:rPr lang="en-US" sz="1400" dirty="0"/>
              <a:t>Gut and Liver, Vol. 6, No. 3, July 2012 </a:t>
            </a:r>
            <a:endParaRPr lang="es-CL" sz="1400"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996952"/>
            <a:ext cx="1728192" cy="1373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7 Conector recto de flecha"/>
          <p:cNvCxnSpPr/>
          <p:nvPr/>
        </p:nvCxnSpPr>
        <p:spPr bwMode="auto">
          <a:xfrm>
            <a:off x="3275856" y="3429000"/>
            <a:ext cx="1872208" cy="0"/>
          </a:xfrm>
          <a:prstGeom prst="straightConnector1">
            <a:avLst/>
          </a:prstGeom>
          <a:solidFill>
            <a:schemeClr val="accent1"/>
          </a:solidFill>
          <a:ln w="57150" cap="flat" cmpd="sng" algn="ctr">
            <a:solidFill>
              <a:schemeClr val="tx1"/>
            </a:solidFill>
            <a:prstDash val="solid"/>
            <a:round/>
            <a:headEnd type="none" w="med" len="med"/>
            <a:tailEnd type="arrow"/>
          </a:ln>
          <a:effectLst/>
        </p:spPr>
      </p:cxnSp>
      <p:sp>
        <p:nvSpPr>
          <p:cNvPr id="9" name="8 CuadroTexto"/>
          <p:cNvSpPr txBox="1"/>
          <p:nvPr/>
        </p:nvSpPr>
        <p:spPr>
          <a:xfrm>
            <a:off x="5508103" y="3198167"/>
            <a:ext cx="835485" cy="461665"/>
          </a:xfrm>
          <a:prstGeom prst="rect">
            <a:avLst/>
          </a:prstGeom>
          <a:noFill/>
        </p:spPr>
        <p:txBody>
          <a:bodyPr wrap="none" rtlCol="0">
            <a:spAutoFit/>
          </a:bodyPr>
          <a:lstStyle/>
          <a:p>
            <a:r>
              <a:rPr lang="es-CL" dirty="0" smtClean="0"/>
              <a:t>DM2</a:t>
            </a:r>
            <a:endParaRPr lang="es-CL" dirty="0"/>
          </a:p>
        </p:txBody>
      </p:sp>
      <p:sp>
        <p:nvSpPr>
          <p:cNvPr id="10" name="9 CuadroTexto"/>
          <p:cNvSpPr txBox="1"/>
          <p:nvPr/>
        </p:nvSpPr>
        <p:spPr>
          <a:xfrm>
            <a:off x="3779912" y="2957027"/>
            <a:ext cx="561372" cy="461665"/>
          </a:xfrm>
          <a:prstGeom prst="rect">
            <a:avLst/>
          </a:prstGeom>
          <a:noFill/>
        </p:spPr>
        <p:txBody>
          <a:bodyPr wrap="none" rtlCol="0">
            <a:spAutoFit/>
          </a:bodyPr>
          <a:lstStyle/>
          <a:p>
            <a:r>
              <a:rPr lang="es-CL" dirty="0" smtClean="0"/>
              <a:t>X3</a:t>
            </a:r>
            <a:endParaRPr lang="es-CL" dirty="0"/>
          </a:p>
        </p:txBody>
      </p:sp>
    </p:spTree>
    <p:extLst>
      <p:ext uri="{BB962C8B-B14F-4D97-AF65-F5344CB8AC3E}">
        <p14:creationId xmlns:p14="http://schemas.microsoft.com/office/powerpoint/2010/main" val="144469687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332656"/>
            <a:ext cx="7772400" cy="830997"/>
          </a:xfrm>
        </p:spPr>
        <p:txBody>
          <a:bodyPr/>
          <a:lstStyle/>
          <a:p>
            <a:r>
              <a:rPr lang="es-CL" sz="2400" dirty="0" smtClean="0"/>
              <a:t>HGNA: PREDICTOR DE RIESGO CARDIOVASCULAR</a:t>
            </a:r>
            <a:endParaRPr lang="es-CL" sz="2400" dirty="0"/>
          </a:p>
        </p:txBody>
      </p:sp>
      <p:sp>
        <p:nvSpPr>
          <p:cNvPr id="3" name="2 Marcador de contenido"/>
          <p:cNvSpPr>
            <a:spLocks noGrp="1"/>
          </p:cNvSpPr>
          <p:nvPr>
            <p:ph idx="1"/>
          </p:nvPr>
        </p:nvSpPr>
        <p:spPr/>
        <p:txBody>
          <a:bodyPr/>
          <a:lstStyle/>
          <a:p>
            <a:endParaRPr lang="es-CL" dirty="0"/>
          </a:p>
        </p:txBody>
      </p:sp>
      <p:sp>
        <p:nvSpPr>
          <p:cNvPr id="4" name="3 Marcador de número de diapositiva"/>
          <p:cNvSpPr>
            <a:spLocks noGrp="1"/>
          </p:cNvSpPr>
          <p:nvPr>
            <p:ph type="sldNum" sz="quarter" idx="12"/>
          </p:nvPr>
        </p:nvSpPr>
        <p:spPr/>
        <p:txBody>
          <a:bodyPr/>
          <a:lstStyle/>
          <a:p>
            <a:fld id="{207692DE-E508-4EDF-91C5-8108DC2B9E8A}" type="slidenum">
              <a:rPr lang="es-ES_tradnl" smtClean="0"/>
              <a:pPr/>
              <a:t>16</a:t>
            </a:fld>
            <a:endParaRPr lang="es-ES_tradnl"/>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052736"/>
            <a:ext cx="6711851" cy="5346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958416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284510"/>
            <a:ext cx="7772400" cy="1077218"/>
          </a:xfrm>
        </p:spPr>
        <p:txBody>
          <a:bodyPr/>
          <a:lstStyle/>
          <a:p>
            <a:r>
              <a:rPr lang="es-CL" dirty="0" smtClean="0"/>
              <a:t>HÍGADO GRASO NO ALCOHÓLICO &amp; TRATAMIENTO</a:t>
            </a:r>
            <a:endParaRPr lang="es-CL" dirty="0"/>
          </a:p>
        </p:txBody>
      </p:sp>
      <p:sp>
        <p:nvSpPr>
          <p:cNvPr id="3" name="2 Marcador de contenido"/>
          <p:cNvSpPr>
            <a:spLocks noGrp="1"/>
          </p:cNvSpPr>
          <p:nvPr>
            <p:ph idx="1"/>
          </p:nvPr>
        </p:nvSpPr>
        <p:spPr/>
        <p:txBody>
          <a:bodyPr/>
          <a:lstStyle/>
          <a:p>
            <a:endParaRPr lang="es-CL" dirty="0"/>
          </a:p>
        </p:txBody>
      </p:sp>
      <p:sp>
        <p:nvSpPr>
          <p:cNvPr id="4" name="3 Marcador de número de diapositiva"/>
          <p:cNvSpPr>
            <a:spLocks noGrp="1"/>
          </p:cNvSpPr>
          <p:nvPr>
            <p:ph type="sldNum" sz="quarter" idx="12"/>
          </p:nvPr>
        </p:nvSpPr>
        <p:spPr/>
        <p:txBody>
          <a:bodyPr/>
          <a:lstStyle/>
          <a:p>
            <a:fld id="{207692DE-E508-4EDF-91C5-8108DC2B9E8A}" type="slidenum">
              <a:rPr lang="es-ES_tradnl" smtClean="0"/>
              <a:pPr/>
              <a:t>17</a:t>
            </a:fld>
            <a:endParaRPr lang="es-ES_tradnl"/>
          </a:p>
        </p:txBody>
      </p:sp>
      <p:pic>
        <p:nvPicPr>
          <p:cNvPr id="6" name="Picture 4" descr="Sports 74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6521" y="2129210"/>
            <a:ext cx="2925762" cy="19478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5" descr="Sports 7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4077072"/>
            <a:ext cx="3217862" cy="2124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6" descr="Sports 73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08710" y="4321175"/>
            <a:ext cx="3267075" cy="21574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9" name="8 Grupo"/>
          <p:cNvGrpSpPr/>
          <p:nvPr/>
        </p:nvGrpSpPr>
        <p:grpSpPr>
          <a:xfrm>
            <a:off x="251521" y="1412776"/>
            <a:ext cx="2856389" cy="2404193"/>
            <a:chOff x="251521" y="1412776"/>
            <a:chExt cx="2856389" cy="2404193"/>
          </a:xfrm>
        </p:grpSpPr>
        <p:pic>
          <p:nvPicPr>
            <p:cNvPr id="266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1" y="1412776"/>
              <a:ext cx="2664296" cy="240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Elipse"/>
            <p:cNvSpPr/>
            <p:nvPr/>
          </p:nvSpPr>
          <p:spPr bwMode="auto">
            <a:xfrm>
              <a:off x="2747871" y="2852936"/>
              <a:ext cx="360039" cy="648072"/>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L"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spTree>
    <p:extLst>
      <p:ext uri="{BB962C8B-B14F-4D97-AF65-F5344CB8AC3E}">
        <p14:creationId xmlns:p14="http://schemas.microsoft.com/office/powerpoint/2010/main" val="238307562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Reduce_Body_Fa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1600200"/>
            <a:ext cx="2311400" cy="3467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1747" name="Picture 3" descr="NAFLD funn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1600200"/>
            <a:ext cx="2536825" cy="3581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1748" name="AutoShape 4"/>
          <p:cNvSpPr>
            <a:spLocks noChangeArrowheads="1"/>
          </p:cNvSpPr>
          <p:nvPr/>
        </p:nvSpPr>
        <p:spPr bwMode="invGray">
          <a:xfrm>
            <a:off x="3810000" y="2536825"/>
            <a:ext cx="2286000" cy="1295400"/>
          </a:xfrm>
          <a:prstGeom prst="rightArrow">
            <a:avLst>
              <a:gd name="adj1" fmla="val 50000"/>
              <a:gd name="adj2" fmla="val 44118"/>
            </a:avLst>
          </a:prstGeom>
          <a:solidFill>
            <a:schemeClr val="accent1"/>
          </a:solidFill>
          <a:ln w="12700">
            <a:solidFill>
              <a:schemeClr val="tx1"/>
            </a:solidFill>
            <a:miter lim="800000"/>
            <a:headEnd/>
            <a:tailEnd/>
          </a:ln>
        </p:spPr>
        <p:txBody>
          <a:bodyPr wrap="none" lIns="92075" tIns="46038" rIns="92075" bIns="46038" anchor="ctr"/>
          <a:lstStyle/>
          <a:p>
            <a:pPr defTabSz="912813"/>
            <a:endParaRPr lang="es-CL"/>
          </a:p>
        </p:txBody>
      </p:sp>
      <p:sp>
        <p:nvSpPr>
          <p:cNvPr id="31749" name="Rectangle 5"/>
          <p:cNvSpPr>
            <a:spLocks noGrp="1" noChangeArrowheads="1"/>
          </p:cNvSpPr>
          <p:nvPr>
            <p:ph type="title"/>
          </p:nvPr>
        </p:nvSpPr>
        <p:spPr>
          <a:xfrm>
            <a:off x="243984" y="86435"/>
            <a:ext cx="8229600" cy="1077218"/>
          </a:xfrm>
        </p:spPr>
        <p:txBody>
          <a:bodyPr/>
          <a:lstStyle/>
          <a:p>
            <a:pPr defTabSz="912813" eaLnBrk="1" hangingPunct="1"/>
            <a:r>
              <a:rPr lang="en-US" dirty="0" smtClean="0">
                <a:solidFill>
                  <a:schemeClr val="tx1"/>
                </a:solidFill>
              </a:rPr>
              <a:t>BAJA DE PESO: AYUDA AUNQUE SEA MODERADA</a:t>
            </a:r>
          </a:p>
        </p:txBody>
      </p:sp>
      <p:sp>
        <p:nvSpPr>
          <p:cNvPr id="157702" name="Rectangle 6"/>
          <p:cNvSpPr>
            <a:spLocks noChangeArrowheads="1"/>
          </p:cNvSpPr>
          <p:nvPr/>
        </p:nvSpPr>
        <p:spPr bwMode="auto">
          <a:xfrm>
            <a:off x="251520" y="5257800"/>
            <a:ext cx="4267200" cy="1371600"/>
          </a:xfrm>
          <a:prstGeom prst="rect">
            <a:avLst/>
          </a:prstGeom>
          <a:noFill/>
          <a:ln w="9525">
            <a:noFill/>
            <a:miter lim="800000"/>
            <a:headEnd/>
            <a:tailEnd/>
          </a:ln>
          <a:effectLst/>
        </p:spPr>
        <p:txBody>
          <a:bodyPr/>
          <a:lstStyle/>
          <a:p>
            <a:pPr marL="342900" indent="-342900">
              <a:spcBef>
                <a:spcPct val="20000"/>
              </a:spcBef>
              <a:defRPr/>
            </a:pPr>
            <a:r>
              <a:rPr lang="en-US" sz="2400" b="1" dirty="0" smtClean="0">
                <a:effectLst>
                  <a:outerShdw blurRad="38100" dist="38100" dir="2700000" algn="tl">
                    <a:srgbClr val="000000"/>
                  </a:outerShdw>
                </a:effectLst>
                <a:latin typeface="Arial" pitchFamily="34" charset="0"/>
              </a:rPr>
              <a:t>OPCIONES: </a:t>
            </a:r>
            <a:endParaRPr lang="en-US" sz="2400" b="1" dirty="0">
              <a:effectLst>
                <a:outerShdw blurRad="38100" dist="38100" dir="2700000" algn="tl">
                  <a:srgbClr val="000000"/>
                </a:outerShdw>
              </a:effectLst>
              <a:latin typeface="Arial" pitchFamily="34" charset="0"/>
            </a:endParaRPr>
          </a:p>
          <a:p>
            <a:pPr marL="342900" indent="-342900">
              <a:spcBef>
                <a:spcPct val="20000"/>
              </a:spcBef>
              <a:buFont typeface="Arial"/>
              <a:buChar char="•"/>
              <a:defRPr/>
            </a:pPr>
            <a:r>
              <a:rPr lang="en-US" sz="2400" b="1" dirty="0" err="1" smtClean="0">
                <a:effectLst>
                  <a:outerShdw blurRad="38100" dist="38100" dir="2700000" algn="tl">
                    <a:srgbClr val="000000"/>
                  </a:outerShdw>
                </a:effectLst>
                <a:latin typeface="Arial" pitchFamily="34" charset="0"/>
              </a:rPr>
              <a:t>Dieta</a:t>
            </a:r>
            <a:r>
              <a:rPr lang="en-US" sz="2400" b="1" dirty="0" smtClean="0">
                <a:effectLst>
                  <a:outerShdw blurRad="38100" dist="38100" dir="2700000" algn="tl">
                    <a:srgbClr val="000000"/>
                  </a:outerShdw>
                </a:effectLst>
                <a:latin typeface="Arial" pitchFamily="34" charset="0"/>
              </a:rPr>
              <a:t> </a:t>
            </a:r>
            <a:r>
              <a:rPr lang="en-US" sz="2400" b="1" dirty="0">
                <a:effectLst>
                  <a:outerShdw blurRad="38100" dist="38100" dir="2700000" algn="tl">
                    <a:srgbClr val="000000"/>
                  </a:outerShdw>
                </a:effectLst>
                <a:latin typeface="Arial" pitchFamily="34" charset="0"/>
              </a:rPr>
              <a:t>	</a:t>
            </a:r>
            <a:r>
              <a:rPr lang="en-US" sz="2400" b="1" dirty="0" err="1" smtClean="0">
                <a:effectLst>
                  <a:outerShdw blurRad="38100" dist="38100" dir="2700000" algn="tl">
                    <a:srgbClr val="000000"/>
                  </a:outerShdw>
                </a:effectLst>
                <a:latin typeface="Arial" pitchFamily="34" charset="0"/>
              </a:rPr>
              <a:t>Ejercicio</a:t>
            </a:r>
            <a:r>
              <a:rPr lang="en-US" sz="2400" b="1" dirty="0" smtClean="0">
                <a:effectLst>
                  <a:outerShdw blurRad="38100" dist="38100" dir="2700000" algn="tl">
                    <a:srgbClr val="000000"/>
                  </a:outerShdw>
                </a:effectLst>
                <a:latin typeface="Arial" pitchFamily="34" charset="0"/>
              </a:rPr>
              <a:t>        </a:t>
            </a:r>
            <a:endParaRPr lang="en-US" sz="2400" b="1" dirty="0">
              <a:effectLst>
                <a:outerShdw blurRad="38100" dist="38100" dir="2700000" algn="tl">
                  <a:srgbClr val="000000"/>
                </a:outerShdw>
              </a:effectLst>
              <a:latin typeface="Arial" pitchFamily="34" charset="0"/>
            </a:endParaRPr>
          </a:p>
        </p:txBody>
      </p:sp>
      <p:sp>
        <p:nvSpPr>
          <p:cNvPr id="157703" name="Rectangle 7"/>
          <p:cNvSpPr>
            <a:spLocks noChangeArrowheads="1"/>
          </p:cNvSpPr>
          <p:nvPr/>
        </p:nvSpPr>
        <p:spPr bwMode="auto">
          <a:xfrm>
            <a:off x="4139952" y="5229200"/>
            <a:ext cx="3200400" cy="1295400"/>
          </a:xfrm>
          <a:prstGeom prst="rect">
            <a:avLst/>
          </a:prstGeom>
          <a:noFill/>
          <a:ln w="9525">
            <a:noFill/>
            <a:miter lim="800000"/>
            <a:headEnd/>
            <a:tailEnd/>
          </a:ln>
          <a:effectLst/>
        </p:spPr>
        <p:txBody>
          <a:bodyPr/>
          <a:lstStyle/>
          <a:p>
            <a:pPr marL="342900" indent="-342900">
              <a:spcBef>
                <a:spcPct val="20000"/>
              </a:spcBef>
              <a:buFontTx/>
              <a:buChar char="•"/>
              <a:defRPr/>
            </a:pPr>
            <a:endParaRPr lang="en-US" sz="2400" b="1" dirty="0">
              <a:effectLst>
                <a:outerShdw blurRad="38100" dist="38100" dir="2700000" algn="tl">
                  <a:srgbClr val="000000"/>
                </a:outerShdw>
              </a:effectLst>
              <a:latin typeface="Arial" pitchFamily="34" charset="0"/>
            </a:endParaRPr>
          </a:p>
          <a:p>
            <a:pPr marL="342900" indent="-342900">
              <a:spcBef>
                <a:spcPct val="20000"/>
              </a:spcBef>
              <a:buFontTx/>
              <a:buChar char="•"/>
              <a:defRPr/>
            </a:pPr>
            <a:r>
              <a:rPr lang="en-US" sz="2400" b="1" dirty="0" err="1" smtClean="0">
                <a:effectLst>
                  <a:outerShdw blurRad="38100" dist="38100" dir="2700000" algn="tl">
                    <a:srgbClr val="000000"/>
                  </a:outerShdw>
                </a:effectLst>
                <a:latin typeface="Arial" pitchFamily="34" charset="0"/>
              </a:rPr>
              <a:t>Cirugía</a:t>
            </a:r>
            <a:endParaRPr lang="en-US" sz="2400" dirty="0">
              <a:latin typeface="Arial" pitchFamily="34" charset="0"/>
            </a:endParaRPr>
          </a:p>
        </p:txBody>
      </p:sp>
      <p:sp>
        <p:nvSpPr>
          <p:cNvPr id="3" name="2 Rectángulo"/>
          <p:cNvSpPr/>
          <p:nvPr/>
        </p:nvSpPr>
        <p:spPr>
          <a:xfrm>
            <a:off x="6307737" y="6475511"/>
            <a:ext cx="2800767" cy="307777"/>
          </a:xfrm>
          <a:prstGeom prst="rect">
            <a:avLst/>
          </a:prstGeom>
        </p:spPr>
        <p:txBody>
          <a:bodyPr wrap="none">
            <a:spAutoFit/>
          </a:bodyPr>
          <a:lstStyle/>
          <a:p>
            <a:r>
              <a:rPr lang="es-CL" sz="1400" dirty="0" err="1"/>
              <a:t>Clin</a:t>
            </a:r>
            <a:r>
              <a:rPr lang="es-CL" sz="1400" dirty="0"/>
              <a:t> </a:t>
            </a:r>
            <a:r>
              <a:rPr lang="es-CL" sz="1400" dirty="0" err="1"/>
              <a:t>Liver</a:t>
            </a:r>
            <a:r>
              <a:rPr lang="es-CL" sz="1400" dirty="0"/>
              <a:t> </a:t>
            </a:r>
            <a:r>
              <a:rPr lang="es-CL" sz="1400" dirty="0" err="1"/>
              <a:t>Dis</a:t>
            </a:r>
            <a:r>
              <a:rPr lang="es-CL" sz="1400" dirty="0"/>
              <a:t> 16 (2012) 631–645</a:t>
            </a:r>
          </a:p>
        </p:txBody>
      </p:sp>
      <p:sp>
        <p:nvSpPr>
          <p:cNvPr id="2" name="Elipse 1"/>
          <p:cNvSpPr/>
          <p:nvPr/>
        </p:nvSpPr>
        <p:spPr bwMode="auto">
          <a:xfrm>
            <a:off x="2051720" y="5877272"/>
            <a:ext cx="45719" cy="72008"/>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1041398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RECURSOS</a:t>
            </a:r>
            <a:endParaRPr lang="es-CL" dirty="0"/>
          </a:p>
        </p:txBody>
      </p:sp>
      <p:sp>
        <p:nvSpPr>
          <p:cNvPr id="3" name="2 Marcador de contenido"/>
          <p:cNvSpPr>
            <a:spLocks noGrp="1"/>
          </p:cNvSpPr>
          <p:nvPr>
            <p:ph idx="1"/>
          </p:nvPr>
        </p:nvSpPr>
        <p:spPr/>
        <p:txBody>
          <a:bodyPr/>
          <a:lstStyle/>
          <a:p>
            <a:r>
              <a:rPr lang="es-CL" dirty="0" smtClean="0">
                <a:hlinkClick r:id="rId2"/>
              </a:rPr>
              <a:t>www.higadograso.cl</a:t>
            </a:r>
            <a:endParaRPr lang="es-CL" dirty="0" smtClean="0"/>
          </a:p>
          <a:p>
            <a:r>
              <a:rPr lang="es-CL" dirty="0" smtClean="0">
                <a:hlinkClick r:id="rId3"/>
              </a:rPr>
              <a:t>www.alimentatesano.cl</a:t>
            </a:r>
            <a:endParaRPr lang="es-CL" dirty="0" smtClean="0"/>
          </a:p>
          <a:p>
            <a:r>
              <a:rPr lang="es-CL" dirty="0" smtClean="0">
                <a:hlinkClick r:id="rId4"/>
              </a:rPr>
              <a:t>www.mifitbook.cl</a:t>
            </a:r>
            <a:endParaRPr lang="es-CL" dirty="0" smtClean="0"/>
          </a:p>
          <a:p>
            <a:r>
              <a:rPr lang="es-CL" dirty="0" smtClean="0">
                <a:hlinkClick r:id="rId5"/>
              </a:rPr>
              <a:t>http://www.eligevivirsano.cl/</a:t>
            </a:r>
            <a:endParaRPr lang="es-CL" dirty="0" smtClean="0"/>
          </a:p>
          <a:p>
            <a:endParaRPr lang="es-CL" dirty="0"/>
          </a:p>
        </p:txBody>
      </p:sp>
      <p:sp>
        <p:nvSpPr>
          <p:cNvPr id="4" name="3 Marcador de número de diapositiva"/>
          <p:cNvSpPr>
            <a:spLocks noGrp="1"/>
          </p:cNvSpPr>
          <p:nvPr>
            <p:ph type="sldNum" sz="quarter" idx="12"/>
          </p:nvPr>
        </p:nvSpPr>
        <p:spPr/>
        <p:txBody>
          <a:bodyPr/>
          <a:lstStyle/>
          <a:p>
            <a:fld id="{207692DE-E508-4EDF-91C5-8108DC2B9E8A}" type="slidenum">
              <a:rPr lang="es-ES_tradnl" smtClean="0"/>
              <a:pPr/>
              <a:t>19</a:t>
            </a:fld>
            <a:endParaRPr lang="es-ES_tradnl"/>
          </a:p>
        </p:txBody>
      </p:sp>
    </p:spTree>
    <p:extLst>
      <p:ext uri="{BB962C8B-B14F-4D97-AF65-F5344CB8AC3E}">
        <p14:creationId xmlns:p14="http://schemas.microsoft.com/office/powerpoint/2010/main" val="423587121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7821B3D7-FEA4-46F9-A661-3F4F30B74E2A}" type="slidenum">
              <a:rPr lang="es-ES_tradnl" sz="1400">
                <a:solidFill>
                  <a:schemeClr val="bg1"/>
                </a:solidFill>
              </a:rPr>
              <a:pPr/>
              <a:t>2</a:t>
            </a:fld>
            <a:endParaRPr lang="es-ES_tradnl" sz="1400">
              <a:solidFill>
                <a:schemeClr val="bg1"/>
              </a:solidFill>
            </a:endParaRPr>
          </a:p>
        </p:txBody>
      </p:sp>
      <p:sp>
        <p:nvSpPr>
          <p:cNvPr id="16387" name="Rectangle 2"/>
          <p:cNvSpPr>
            <a:spLocks noGrp="1" noChangeArrowheads="1"/>
          </p:cNvSpPr>
          <p:nvPr>
            <p:ph type="title"/>
          </p:nvPr>
        </p:nvSpPr>
        <p:spPr/>
        <p:txBody>
          <a:bodyPr/>
          <a:lstStyle/>
          <a:p>
            <a:pPr eaLnBrk="1" hangingPunct="1"/>
            <a:r>
              <a:rPr lang="es-CL" dirty="0" smtClean="0"/>
              <a:t>OBJETIVOS DE LA PRESENTACION</a:t>
            </a:r>
          </a:p>
        </p:txBody>
      </p:sp>
      <p:sp>
        <p:nvSpPr>
          <p:cNvPr id="16388" name="Rectangle 3"/>
          <p:cNvSpPr>
            <a:spLocks noGrp="1" noChangeArrowheads="1"/>
          </p:cNvSpPr>
          <p:nvPr>
            <p:ph type="body" idx="1"/>
          </p:nvPr>
        </p:nvSpPr>
        <p:spPr/>
        <p:txBody>
          <a:bodyPr/>
          <a:lstStyle/>
          <a:p>
            <a:pPr eaLnBrk="1" hangingPunct="1"/>
            <a:r>
              <a:rPr lang="es-CL" dirty="0" smtClean="0"/>
              <a:t>Entregar conceptos básicos sobre el hígado y su relevancia en el organismo</a:t>
            </a:r>
            <a:br>
              <a:rPr lang="es-CL" dirty="0" smtClean="0"/>
            </a:br>
            <a:endParaRPr lang="es-CL" dirty="0" smtClean="0"/>
          </a:p>
          <a:p>
            <a:pPr eaLnBrk="1" hangingPunct="1"/>
            <a:r>
              <a:rPr lang="es-CL" dirty="0" smtClean="0"/>
              <a:t>Exponer las consecuencias del sedentarismo sobre el hígado: </a:t>
            </a:r>
            <a:r>
              <a:rPr lang="es-CL" b="1" i="1" u="sng" dirty="0" smtClean="0"/>
              <a:t>Hígado graso no alcohólico</a:t>
            </a:r>
            <a:br>
              <a:rPr lang="es-CL" b="1" i="1" u="sng" dirty="0" smtClean="0"/>
            </a:br>
            <a:endParaRPr lang="es-CL" b="1" i="1" u="sng" dirty="0" smtClean="0"/>
          </a:p>
          <a:p>
            <a:pPr eaLnBrk="1" hangingPunct="1"/>
            <a:r>
              <a:rPr lang="es-CL" dirty="0" smtClean="0"/>
              <a:t>Indicar las oportunidades y necesidades de investigación en este campo en el medio nacional</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284510"/>
            <a:ext cx="7772400" cy="1077218"/>
          </a:xfrm>
        </p:spPr>
        <p:txBody>
          <a:bodyPr/>
          <a:lstStyle/>
          <a:p>
            <a:r>
              <a:rPr lang="es-CL" dirty="0"/>
              <a:t>O</a:t>
            </a:r>
            <a:r>
              <a:rPr lang="es-CL" dirty="0" smtClean="0"/>
              <a:t>portunidades y necesidades de investigación en HGNA en Chile</a:t>
            </a:r>
            <a:endParaRPr lang="es-CL" dirty="0"/>
          </a:p>
        </p:txBody>
      </p:sp>
      <p:sp>
        <p:nvSpPr>
          <p:cNvPr id="3" name="2 Marcador de contenido"/>
          <p:cNvSpPr>
            <a:spLocks noGrp="1"/>
          </p:cNvSpPr>
          <p:nvPr>
            <p:ph idx="1"/>
          </p:nvPr>
        </p:nvSpPr>
        <p:spPr>
          <a:xfrm>
            <a:off x="683568" y="1556792"/>
            <a:ext cx="7772400" cy="4876800"/>
          </a:xfrm>
        </p:spPr>
        <p:txBody>
          <a:bodyPr/>
          <a:lstStyle/>
          <a:p>
            <a:r>
              <a:rPr lang="es-CL" dirty="0" smtClean="0"/>
              <a:t>Estudios genéticos de </a:t>
            </a:r>
            <a:r>
              <a:rPr lang="es-CL" dirty="0"/>
              <a:t>l</a:t>
            </a:r>
            <a:r>
              <a:rPr lang="es-CL" dirty="0" smtClean="0"/>
              <a:t>a enfermedad para definir si el riesgo es mayor en nuestra población</a:t>
            </a:r>
          </a:p>
          <a:p>
            <a:r>
              <a:rPr lang="es-CL" dirty="0" smtClean="0"/>
              <a:t>Estudios prospectivos del efecto del ejercicio en las dinámicas del tejido adiposo y contenido graso del hígado</a:t>
            </a:r>
          </a:p>
          <a:p>
            <a:r>
              <a:rPr lang="es-CL" dirty="0" smtClean="0"/>
              <a:t>Ensayos terapéuticos y su influencia en el desarrollo de diabetes y el RCV</a:t>
            </a:r>
          </a:p>
          <a:p>
            <a:endParaRPr lang="es-CL" dirty="0" smtClean="0"/>
          </a:p>
          <a:p>
            <a:endParaRPr lang="es-CL" dirty="0"/>
          </a:p>
        </p:txBody>
      </p:sp>
      <p:sp>
        <p:nvSpPr>
          <p:cNvPr id="4" name="3 Marcador de número de diapositiva"/>
          <p:cNvSpPr>
            <a:spLocks noGrp="1"/>
          </p:cNvSpPr>
          <p:nvPr>
            <p:ph type="sldNum" sz="quarter" idx="12"/>
          </p:nvPr>
        </p:nvSpPr>
        <p:spPr/>
        <p:txBody>
          <a:bodyPr/>
          <a:lstStyle/>
          <a:p>
            <a:fld id="{207692DE-E508-4EDF-91C5-8108DC2B9E8A}" type="slidenum">
              <a:rPr lang="es-ES_tradnl" smtClean="0"/>
              <a:pPr/>
              <a:t>20</a:t>
            </a:fld>
            <a:endParaRPr lang="es-ES_tradnl"/>
          </a:p>
        </p:txBody>
      </p:sp>
    </p:spTree>
    <p:extLst>
      <p:ext uri="{BB962C8B-B14F-4D97-AF65-F5344CB8AC3E}">
        <p14:creationId xmlns:p14="http://schemas.microsoft.com/office/powerpoint/2010/main" val="327214634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7" name="Picture 5" descr="liv"/>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732588" y="2133600"/>
            <a:ext cx="1622714" cy="2375520"/>
          </a:xfrm>
        </p:spPr>
      </p:pic>
      <p:graphicFrame>
        <p:nvGraphicFramePr>
          <p:cNvPr id="49159" name="Object 7"/>
          <p:cNvGraphicFramePr>
            <a:graphicFrameLocks noGrp="1" noChangeAspect="1"/>
          </p:cNvGraphicFramePr>
          <p:nvPr>
            <p:ph sz="half" idx="2"/>
            <p:extLst>
              <p:ext uri="{D42A27DB-BD31-4B8C-83A1-F6EECF244321}">
                <p14:modId xmlns:p14="http://schemas.microsoft.com/office/powerpoint/2010/main" val="3237329634"/>
              </p:ext>
            </p:extLst>
          </p:nvPr>
        </p:nvGraphicFramePr>
        <p:xfrm>
          <a:off x="467544" y="1628800"/>
          <a:ext cx="5472112" cy="3173413"/>
        </p:xfrm>
        <a:graphic>
          <a:graphicData uri="http://schemas.openxmlformats.org/presentationml/2006/ole">
            <mc:AlternateContent xmlns:mc="http://schemas.openxmlformats.org/markup-compatibility/2006">
              <mc:Choice xmlns:v="urn:schemas-microsoft-com:vml" Requires="v">
                <p:oleObj spid="_x0000_s19469" name="Imagen de mapa de bits" r:id="rId4" imgW="8116433" imgH="4704762" progId="Paint.Picture">
                  <p:embed/>
                </p:oleObj>
              </mc:Choice>
              <mc:Fallback>
                <p:oleObj name="Imagen de mapa de bits" r:id="rId4" imgW="8116433" imgH="4704762"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1628800"/>
                        <a:ext cx="5472112" cy="317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9162" name="Rectangle 10"/>
          <p:cNvSpPr>
            <a:spLocks noGrp="1" noChangeArrowheads="1"/>
          </p:cNvSpPr>
          <p:nvPr>
            <p:ph type="title"/>
          </p:nvPr>
        </p:nvSpPr>
        <p:spPr>
          <a:xfrm>
            <a:off x="685800" y="284510"/>
            <a:ext cx="7772400" cy="107721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s-ES" dirty="0" smtClean="0">
                <a:latin typeface="Trebuchet MS" pitchFamily="34" charset="0"/>
              </a:rPr>
              <a:t>Oda al hígado: un poema médico/fisiológico</a:t>
            </a:r>
            <a:endParaRPr lang="es-ES" dirty="0">
              <a:latin typeface="Trebuchet MS" pitchFamily="34" charset="0"/>
            </a:endParaRPr>
          </a:p>
        </p:txBody>
      </p:sp>
      <p:sp>
        <p:nvSpPr>
          <p:cNvPr id="2" name="1 CuadroTexto"/>
          <p:cNvSpPr txBox="1"/>
          <p:nvPr/>
        </p:nvSpPr>
        <p:spPr>
          <a:xfrm>
            <a:off x="5724128" y="6507873"/>
            <a:ext cx="3276859" cy="338554"/>
          </a:xfrm>
          <a:prstGeom prst="rect">
            <a:avLst/>
          </a:prstGeom>
          <a:noFill/>
        </p:spPr>
        <p:txBody>
          <a:bodyPr wrap="none" rtlCol="0">
            <a:spAutoFit/>
          </a:bodyPr>
          <a:lstStyle/>
          <a:p>
            <a:r>
              <a:rPr lang="es-CL" sz="1600" i="1" dirty="0" err="1" smtClean="0"/>
              <a:t>Arrese</a:t>
            </a:r>
            <a:r>
              <a:rPr lang="es-CL" sz="1600" i="1" dirty="0" smtClean="0"/>
              <a:t> M, </a:t>
            </a:r>
            <a:r>
              <a:rPr lang="es-CL" sz="1600" i="1" dirty="0" err="1" smtClean="0"/>
              <a:t>Liver</a:t>
            </a:r>
            <a:r>
              <a:rPr lang="es-CL" sz="1600" i="1" dirty="0" smtClean="0"/>
              <a:t> International 2008</a:t>
            </a:r>
            <a:endParaRPr lang="es-CL" sz="1600" i="1" dirty="0"/>
          </a:p>
        </p:txBody>
      </p:sp>
    </p:spTree>
    <p:extLst>
      <p:ext uri="{BB962C8B-B14F-4D97-AF65-F5344CB8AC3E}">
        <p14:creationId xmlns:p14="http://schemas.microsoft.com/office/powerpoint/2010/main" val="393962118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7821B3D7-FEA4-46F9-A661-3F4F30B74E2A}" type="slidenum">
              <a:rPr lang="es-ES_tradnl" sz="1400">
                <a:solidFill>
                  <a:schemeClr val="bg1"/>
                </a:solidFill>
              </a:rPr>
              <a:pPr/>
              <a:t>22</a:t>
            </a:fld>
            <a:endParaRPr lang="es-ES_tradnl" sz="1400">
              <a:solidFill>
                <a:schemeClr val="bg1"/>
              </a:solidFill>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4" y="501686"/>
            <a:ext cx="8883126" cy="5988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298151"/>
            <a:ext cx="142875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Elipse"/>
          <p:cNvSpPr/>
          <p:nvPr/>
        </p:nvSpPr>
        <p:spPr bwMode="auto">
          <a:xfrm>
            <a:off x="6192180" y="3993579"/>
            <a:ext cx="2808312" cy="72008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L"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378757175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sz="4800" i="1" dirty="0" smtClean="0"/>
              <a:t>GRACIAS!!</a:t>
            </a:r>
            <a:endParaRPr lang="es-CL" sz="4800" i="1" dirty="0"/>
          </a:p>
        </p:txBody>
      </p:sp>
      <p:pic>
        <p:nvPicPr>
          <p:cNvPr id="4"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95936" y="1988840"/>
            <a:ext cx="4552381" cy="39629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mail.google.com/mail/?attid=0.2&amp;disp=emb&amp;view=att&amp;th=133a888657d0004a"/>
          <p:cNvPicPr>
            <a:picLocks noChangeAspect="1" noChangeArrowheads="1"/>
          </p:cNvPicPr>
          <p:nvPr/>
        </p:nvPicPr>
        <p:blipFill>
          <a:blip r:embed="rId3" cstate="print"/>
          <a:srcRect/>
          <a:stretch>
            <a:fillRect/>
          </a:stretch>
        </p:blipFill>
        <p:spPr bwMode="auto">
          <a:xfrm>
            <a:off x="1335930" y="2420888"/>
            <a:ext cx="1485331" cy="1485330"/>
          </a:xfrm>
          <a:prstGeom prst="rect">
            <a:avLst/>
          </a:prstGeom>
          <a:noFill/>
          <a:ln w="9525">
            <a:noFill/>
            <a:miter lim="800000"/>
            <a:headEnd/>
            <a:tailEnd/>
          </a:ln>
        </p:spPr>
      </p:pic>
      <p:sp>
        <p:nvSpPr>
          <p:cNvPr id="6" name="5 Rectángulo"/>
          <p:cNvSpPr/>
          <p:nvPr/>
        </p:nvSpPr>
        <p:spPr>
          <a:xfrm>
            <a:off x="179512" y="4077072"/>
            <a:ext cx="3798168" cy="646331"/>
          </a:xfrm>
          <a:prstGeom prst="rect">
            <a:avLst/>
          </a:prstGeom>
        </p:spPr>
        <p:txBody>
          <a:bodyPr wrap="square">
            <a:spAutoFit/>
          </a:bodyPr>
          <a:lstStyle/>
          <a:p>
            <a:pPr algn="ctr" defTabSz="912813" fontAlgn="base">
              <a:spcBef>
                <a:spcPct val="0"/>
              </a:spcBef>
              <a:spcAft>
                <a:spcPct val="0"/>
              </a:spcAft>
            </a:pPr>
            <a:r>
              <a:rPr lang="es-ES" dirty="0">
                <a:solidFill>
                  <a:prstClr val="black"/>
                </a:solidFill>
                <a:latin typeface="Trebuchet MS" pitchFamily="34" charset="0"/>
              </a:rPr>
              <a:t>Escuela de Medicina </a:t>
            </a:r>
          </a:p>
          <a:p>
            <a:pPr algn="ctr" defTabSz="912813" fontAlgn="base">
              <a:spcBef>
                <a:spcPct val="0"/>
              </a:spcBef>
              <a:spcAft>
                <a:spcPct val="0"/>
              </a:spcAft>
            </a:pPr>
            <a:r>
              <a:rPr lang="es-ES" dirty="0">
                <a:solidFill>
                  <a:prstClr val="black"/>
                </a:solidFill>
                <a:latin typeface="Trebuchet MS" pitchFamily="34" charset="0"/>
              </a:rPr>
              <a:t>P. Universidad Católica de Chile</a:t>
            </a:r>
          </a:p>
        </p:txBody>
      </p:sp>
    </p:spTree>
    <p:extLst>
      <p:ext uri="{BB962C8B-B14F-4D97-AF65-F5344CB8AC3E}">
        <p14:creationId xmlns:p14="http://schemas.microsoft.com/office/powerpoint/2010/main" val="245073150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7821B3D7-FEA4-46F9-A661-3F4F30B74E2A}" type="slidenum">
              <a:rPr lang="es-ES_tradnl" sz="1400">
                <a:solidFill>
                  <a:schemeClr val="bg1"/>
                </a:solidFill>
              </a:rPr>
              <a:pPr/>
              <a:t>3</a:t>
            </a:fld>
            <a:endParaRPr lang="es-ES_tradnl" sz="1400">
              <a:solidFill>
                <a:schemeClr val="bg1"/>
              </a:solidFill>
            </a:endParaRPr>
          </a:p>
        </p:txBody>
      </p:sp>
      <p:sp>
        <p:nvSpPr>
          <p:cNvPr id="16387" name="Rectangle 2"/>
          <p:cNvSpPr>
            <a:spLocks noGrp="1" noChangeArrowheads="1"/>
          </p:cNvSpPr>
          <p:nvPr>
            <p:ph type="title"/>
          </p:nvPr>
        </p:nvSpPr>
        <p:spPr/>
        <p:txBody>
          <a:bodyPr/>
          <a:lstStyle/>
          <a:p>
            <a:pPr eaLnBrk="1" hangingPunct="1"/>
            <a:r>
              <a:rPr lang="es-CL" dirty="0" smtClean="0"/>
              <a:t>El hígado: un órgano clave</a:t>
            </a:r>
          </a:p>
        </p:txBody>
      </p:sp>
      <p:pic>
        <p:nvPicPr>
          <p:cNvPr id="18434" name="Picture 2" descr="C:\Users\Usuario\Pictures\liver images\IMAGENES HEPATICAS 2012\IMAGENES HIGADO\liver_illustr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367" y="1628800"/>
            <a:ext cx="3833126" cy="4032448"/>
          </a:xfrm>
          <a:prstGeom prst="rect">
            <a:avLst/>
          </a:prstGeom>
          <a:noFill/>
          <a:extLst>
            <a:ext uri="{909E8E84-426E-40dd-AFC4-6F175D3DCCD1}">
              <a14:hiddenFill xmlns:a14="http://schemas.microsoft.com/office/drawing/2010/main">
                <a:solidFill>
                  <a:srgbClr val="FFFFFF"/>
                </a:solidFill>
              </a14:hiddenFill>
            </a:ext>
          </a:extLst>
        </p:spPr>
      </p:pic>
      <p:sp>
        <p:nvSpPr>
          <p:cNvPr id="6" name="5 Marcador de texto"/>
          <p:cNvSpPr>
            <a:spLocks noGrp="1" noChangeArrowheads="1"/>
          </p:cNvSpPr>
          <p:nvPr>
            <p:ph type="body" idx="1"/>
          </p:nvPr>
        </p:nvSpPr>
        <p:spPr bwMode="auto">
          <a:xfrm>
            <a:off x="4499992" y="1447800"/>
            <a:ext cx="395820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charset="0"/>
              <a:buChar char="•"/>
            </a:pPr>
            <a:r>
              <a:rPr lang="es-ES" sz="2000" dirty="0">
                <a:latin typeface="Trebuchet MS" pitchFamily="34" charset="0"/>
              </a:rPr>
              <a:t> Víscera más voluminosa de la anatomía  (1500 g)</a:t>
            </a:r>
          </a:p>
          <a:p>
            <a:pPr>
              <a:buFont typeface="Arial" charset="0"/>
              <a:buChar char="•"/>
            </a:pPr>
            <a:endParaRPr lang="es-ES" sz="2000" dirty="0">
              <a:latin typeface="Trebuchet MS" pitchFamily="34" charset="0"/>
            </a:endParaRPr>
          </a:p>
          <a:p>
            <a:pPr>
              <a:buFont typeface="Arial" charset="0"/>
              <a:buChar char="•"/>
            </a:pPr>
            <a:r>
              <a:rPr lang="es-ES" sz="2000" dirty="0">
                <a:latin typeface="Trebuchet MS" pitchFamily="34" charset="0"/>
              </a:rPr>
              <a:t> Ricamente irrigado (120 ml/min)</a:t>
            </a:r>
          </a:p>
          <a:p>
            <a:pPr>
              <a:buFont typeface="Arial" charset="0"/>
              <a:buChar char="•"/>
            </a:pPr>
            <a:endParaRPr lang="es-ES" sz="2000" dirty="0">
              <a:latin typeface="Trebuchet MS" pitchFamily="34" charset="0"/>
            </a:endParaRPr>
          </a:p>
          <a:p>
            <a:pPr>
              <a:buFont typeface="Arial" charset="0"/>
              <a:buChar char="•"/>
            </a:pPr>
            <a:r>
              <a:rPr lang="es-ES" sz="2000" dirty="0">
                <a:latin typeface="Trebuchet MS" pitchFamily="34" charset="0"/>
              </a:rPr>
              <a:t> Mas de 1000 funciones vitales (síntesis, excreción, depuración)</a:t>
            </a:r>
          </a:p>
          <a:p>
            <a:pPr>
              <a:buFont typeface="Arial" charset="0"/>
              <a:buChar char="•"/>
            </a:pPr>
            <a:endParaRPr lang="es-ES" sz="2000" dirty="0">
              <a:latin typeface="Trebuchet MS" pitchFamily="34" charset="0"/>
            </a:endParaRPr>
          </a:p>
          <a:p>
            <a:pPr>
              <a:buFont typeface="Arial" charset="0"/>
              <a:buChar char="•"/>
            </a:pPr>
            <a:r>
              <a:rPr lang="es-ES" sz="2000" dirty="0">
                <a:latin typeface="Trebuchet MS" pitchFamily="34" charset="0"/>
              </a:rPr>
              <a:t> Gran reserva funcional </a:t>
            </a:r>
          </a:p>
          <a:p>
            <a:pPr>
              <a:buFont typeface="Arial" charset="0"/>
              <a:buChar char="•"/>
            </a:pPr>
            <a:endParaRPr lang="es-ES" sz="2000" dirty="0">
              <a:latin typeface="Trebuchet MS" pitchFamily="34" charset="0"/>
            </a:endParaRPr>
          </a:p>
          <a:p>
            <a:pPr>
              <a:buFont typeface="Arial" charset="0"/>
              <a:buChar char="•"/>
            </a:pPr>
            <a:r>
              <a:rPr lang="es-ES" sz="2000" dirty="0">
                <a:latin typeface="Trebuchet MS" pitchFamily="34" charset="0"/>
              </a:rPr>
              <a:t> Gran capacidad de regeneración</a:t>
            </a:r>
          </a:p>
        </p:txBody>
      </p:sp>
    </p:spTree>
    <p:extLst>
      <p:ext uri="{BB962C8B-B14F-4D97-AF65-F5344CB8AC3E}">
        <p14:creationId xmlns:p14="http://schemas.microsoft.com/office/powerpoint/2010/main" val="378757175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p:txBody>
          <a:bodyPr/>
          <a:lstStyle/>
          <a:p>
            <a:pPr eaLnBrk="1" hangingPunct="1"/>
            <a:r>
              <a:rPr lang="es-ES" sz="2800" dirty="0" smtClean="0"/>
              <a:t>“Asiento de la Vida”, “Asiento del alma” (Egipto, Mesopotamia)*</a:t>
            </a:r>
          </a:p>
          <a:p>
            <a:pPr eaLnBrk="1" hangingPunct="1"/>
            <a:endParaRPr lang="es-ES" dirty="0" smtClean="0"/>
          </a:p>
        </p:txBody>
      </p:sp>
      <p:sp>
        <p:nvSpPr>
          <p:cNvPr id="4099" name="Rectangle 4"/>
          <p:cNvSpPr>
            <a:spLocks noGrp="1" noChangeArrowheads="1"/>
          </p:cNvSpPr>
          <p:nvPr>
            <p:ph type="title"/>
          </p:nvPr>
        </p:nvSpPr>
        <p:spPr>
          <a:xfrm>
            <a:off x="1143000" y="285750"/>
            <a:ext cx="6772275" cy="1077913"/>
          </a:xfrm>
          <a:noFill/>
        </p:spPr>
        <p:txBody>
          <a:bodyPr wrap="none">
            <a:spAutoFit/>
          </a:bodyPr>
          <a:lstStyle/>
          <a:p>
            <a:pPr eaLnBrk="1" hangingPunct="1"/>
            <a:r>
              <a:rPr lang="es-ES" sz="3200" b="1" smtClean="0"/>
              <a:t>EL HÍGADO EN LA ANTIGÜEDAD </a:t>
            </a:r>
            <a:br>
              <a:rPr lang="es-ES" sz="3200" b="1" smtClean="0"/>
            </a:br>
            <a:r>
              <a:rPr lang="es-ES" sz="3200" b="1" smtClean="0"/>
              <a:t>Representaciones metafóricas</a:t>
            </a:r>
          </a:p>
        </p:txBody>
      </p:sp>
      <p:pic>
        <p:nvPicPr>
          <p:cNvPr id="4101" name="8 Imagen" descr="BABILONIC+SHEEPLIVER.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3143250"/>
            <a:ext cx="1928813"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75" y="3000375"/>
            <a:ext cx="3138488"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3625" y="3000375"/>
            <a:ext cx="2647950"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496627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s-ES" smtClean="0"/>
              <a:t>LA HEPATOSCOPIA EN GRECIA</a:t>
            </a:r>
          </a:p>
        </p:txBody>
      </p:sp>
      <p:sp>
        <p:nvSpPr>
          <p:cNvPr id="5123" name="Rectangle 3"/>
          <p:cNvSpPr>
            <a:spLocks noGrp="1" noChangeArrowheads="1"/>
          </p:cNvSpPr>
          <p:nvPr>
            <p:ph type="body" idx="1"/>
          </p:nvPr>
        </p:nvSpPr>
        <p:spPr>
          <a:xfrm>
            <a:off x="457200" y="1600200"/>
            <a:ext cx="4329113" cy="4525963"/>
          </a:xfrm>
        </p:spPr>
        <p:txBody>
          <a:bodyPr/>
          <a:lstStyle/>
          <a:p>
            <a:pPr eaLnBrk="1" hangingPunct="1">
              <a:lnSpc>
                <a:spcPct val="90000"/>
              </a:lnSpc>
            </a:pPr>
            <a:r>
              <a:rPr lang="es-ES" sz="2400" dirty="0" err="1" smtClean="0"/>
              <a:t>Euripides</a:t>
            </a:r>
            <a:r>
              <a:rPr lang="es-ES" sz="2400" dirty="0" smtClean="0"/>
              <a:t> (Elektra, 826829) describe la </a:t>
            </a:r>
            <a:r>
              <a:rPr lang="en-US" sz="2400" dirty="0" err="1" smtClean="0"/>
              <a:t>hepatoscopía</a:t>
            </a:r>
            <a:r>
              <a:rPr lang="en-US" sz="2400" dirty="0" smtClean="0"/>
              <a:t> </a:t>
            </a:r>
            <a:r>
              <a:rPr lang="en-US" sz="2400" dirty="0" err="1" smtClean="0"/>
              <a:t>como</a:t>
            </a:r>
            <a:r>
              <a:rPr lang="en-US" sz="2400" dirty="0" smtClean="0"/>
              <a:t> </a:t>
            </a:r>
            <a:r>
              <a:rPr lang="en-US" sz="2400" dirty="0" err="1" smtClean="0"/>
              <a:t>sigue</a:t>
            </a:r>
            <a:r>
              <a:rPr lang="en-US" sz="2400" dirty="0" smtClean="0"/>
              <a:t>:</a:t>
            </a:r>
          </a:p>
          <a:p>
            <a:pPr eaLnBrk="1" hangingPunct="1">
              <a:lnSpc>
                <a:spcPct val="90000"/>
              </a:lnSpc>
            </a:pPr>
            <a:endParaRPr lang="en-US" sz="2400" dirty="0" smtClean="0"/>
          </a:p>
          <a:p>
            <a:pPr eaLnBrk="1" hangingPunct="1">
              <a:lnSpc>
                <a:spcPct val="90000"/>
              </a:lnSpc>
              <a:buFontTx/>
              <a:buNone/>
            </a:pPr>
            <a:r>
              <a:rPr lang="en-US" sz="2400" dirty="0" smtClean="0"/>
              <a:t>	 </a:t>
            </a:r>
            <a:r>
              <a:rPr lang="en-US" sz="2400" i="1" dirty="0" smtClean="0"/>
              <a:t>“</a:t>
            </a:r>
            <a:r>
              <a:rPr lang="en-US" sz="2400" i="1" dirty="0" err="1" smtClean="0"/>
              <a:t>Aigisthos</a:t>
            </a:r>
            <a:r>
              <a:rPr lang="en-US" sz="2400" i="1" dirty="0" smtClean="0"/>
              <a:t> took the entrails in his hands and inspected them. Now the liver had no head, while the portal vein and nearby gall bladder</a:t>
            </a:r>
          </a:p>
          <a:p>
            <a:pPr eaLnBrk="1" hangingPunct="1">
              <a:lnSpc>
                <a:spcPct val="90000"/>
              </a:lnSpc>
              <a:buFontTx/>
              <a:buNone/>
            </a:pPr>
            <a:r>
              <a:rPr lang="en-US" sz="2400" i="1" dirty="0" smtClean="0"/>
              <a:t>	revealed threatening events to the one who was observing </a:t>
            </a:r>
            <a:r>
              <a:rPr lang="es-ES" sz="2400" i="1" dirty="0" err="1" smtClean="0"/>
              <a:t>it</a:t>
            </a:r>
            <a:r>
              <a:rPr lang="es-ES" sz="2400" i="1" dirty="0" smtClean="0"/>
              <a:t>.” </a:t>
            </a:r>
          </a:p>
          <a:p>
            <a:pPr eaLnBrk="1" hangingPunct="1">
              <a:lnSpc>
                <a:spcPct val="90000"/>
              </a:lnSpc>
            </a:pPr>
            <a:endParaRPr lang="es-ES" sz="2400" dirty="0" smtClean="0"/>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0" y="1928813"/>
            <a:ext cx="4086225"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675649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7772400" cy="1077218"/>
          </a:xfrm>
        </p:spPr>
        <p:txBody>
          <a:bodyPr/>
          <a:lstStyle/>
          <a:p>
            <a:r>
              <a:rPr lang="es-CL" dirty="0" smtClean="0"/>
              <a:t>El Hígado como oráculo metabólico: HÍGADO GRASO NO ALCOHÓLICO</a:t>
            </a:r>
            <a:endParaRPr lang="es-CL" dirty="0"/>
          </a:p>
        </p:txBody>
      </p:sp>
      <p:sp>
        <p:nvSpPr>
          <p:cNvPr id="3" name="2 Marcador de contenido"/>
          <p:cNvSpPr>
            <a:spLocks noGrp="1"/>
          </p:cNvSpPr>
          <p:nvPr>
            <p:ph idx="1"/>
          </p:nvPr>
        </p:nvSpPr>
        <p:spPr>
          <a:xfrm>
            <a:off x="323528" y="1628800"/>
            <a:ext cx="4464496" cy="4876800"/>
          </a:xfrm>
        </p:spPr>
        <p:txBody>
          <a:bodyPr/>
          <a:lstStyle/>
          <a:p>
            <a:pPr>
              <a:buClr>
                <a:srgbClr val="FF0000"/>
              </a:buClr>
              <a:buFont typeface="Wingdings" pitchFamily="2" charset="2"/>
              <a:buChar char="ü"/>
            </a:pPr>
            <a:r>
              <a:rPr lang="en-US" altLang="en-US" sz="2000" noProof="1" smtClean="0">
                <a:solidFill>
                  <a:srgbClr val="002060"/>
                </a:solidFill>
                <a:cs typeface="Arial" charset="0"/>
              </a:rPr>
              <a:t>Enfermedad metabólica adquirida</a:t>
            </a:r>
            <a:r>
              <a:rPr lang="en-US" altLang="en-US" sz="2000" dirty="0" smtClean="0">
                <a:solidFill>
                  <a:srgbClr val="002060"/>
                </a:solidFill>
                <a:cs typeface="Arial" charset="0"/>
              </a:rPr>
              <a:t> </a:t>
            </a:r>
            <a:br>
              <a:rPr lang="en-US" altLang="en-US" sz="2000" dirty="0" smtClean="0">
                <a:solidFill>
                  <a:srgbClr val="002060"/>
                </a:solidFill>
                <a:cs typeface="Arial" charset="0"/>
              </a:rPr>
            </a:br>
            <a:endParaRPr lang="en-US" altLang="en-US" sz="2000" dirty="0" smtClean="0">
              <a:solidFill>
                <a:srgbClr val="002060"/>
              </a:solidFill>
              <a:cs typeface="Arial" charset="0"/>
            </a:endParaRPr>
          </a:p>
          <a:p>
            <a:pPr>
              <a:buClr>
                <a:srgbClr val="FF0000"/>
              </a:buClr>
              <a:buFont typeface="Wingdings" pitchFamily="2" charset="2"/>
              <a:buChar char="ü"/>
            </a:pPr>
            <a:r>
              <a:rPr lang="en-US" altLang="en-US" sz="2000" dirty="0" smtClean="0">
                <a:solidFill>
                  <a:srgbClr val="002060"/>
                </a:solidFill>
                <a:cs typeface="Arial" charset="0"/>
              </a:rPr>
              <a:t> </a:t>
            </a:r>
            <a:r>
              <a:rPr lang="en-US" altLang="en-US" sz="2000" dirty="0" err="1" smtClean="0">
                <a:solidFill>
                  <a:srgbClr val="002060"/>
                </a:solidFill>
                <a:cs typeface="Arial" charset="0"/>
              </a:rPr>
              <a:t>Aumento</a:t>
            </a:r>
            <a:r>
              <a:rPr lang="en-US" altLang="en-US" sz="2000" dirty="0" smtClean="0">
                <a:solidFill>
                  <a:srgbClr val="002060"/>
                </a:solidFill>
                <a:cs typeface="Arial" charset="0"/>
              </a:rPr>
              <a:t> del </a:t>
            </a:r>
            <a:r>
              <a:rPr lang="en-US" altLang="en-US" sz="2000" dirty="0" err="1" smtClean="0">
                <a:solidFill>
                  <a:srgbClr val="002060"/>
                </a:solidFill>
                <a:cs typeface="Arial" charset="0"/>
              </a:rPr>
              <a:t>contenido</a:t>
            </a:r>
            <a:r>
              <a:rPr lang="en-US" altLang="en-US" sz="2000" dirty="0" smtClean="0">
                <a:solidFill>
                  <a:srgbClr val="002060"/>
                </a:solidFill>
                <a:cs typeface="Arial" charset="0"/>
              </a:rPr>
              <a:t> </a:t>
            </a:r>
            <a:r>
              <a:rPr lang="en-US" altLang="en-US" sz="2000" dirty="0" err="1" smtClean="0">
                <a:solidFill>
                  <a:srgbClr val="002060"/>
                </a:solidFill>
                <a:cs typeface="Arial" charset="0"/>
              </a:rPr>
              <a:t>neto</a:t>
            </a:r>
            <a:r>
              <a:rPr lang="en-US" altLang="en-US" sz="2000" dirty="0" smtClean="0">
                <a:solidFill>
                  <a:srgbClr val="002060"/>
                </a:solidFill>
                <a:cs typeface="Arial" charset="0"/>
              </a:rPr>
              <a:t> de </a:t>
            </a:r>
            <a:r>
              <a:rPr lang="en-US" altLang="en-US" sz="2000" dirty="0" err="1" smtClean="0">
                <a:solidFill>
                  <a:srgbClr val="002060"/>
                </a:solidFill>
                <a:cs typeface="Arial" charset="0"/>
              </a:rPr>
              <a:t>lípidos</a:t>
            </a:r>
            <a:r>
              <a:rPr lang="en-US" altLang="en-US" sz="2000" dirty="0" smtClean="0">
                <a:solidFill>
                  <a:srgbClr val="002060"/>
                </a:solidFill>
                <a:cs typeface="Arial" charset="0"/>
              </a:rPr>
              <a:t> (</a:t>
            </a:r>
            <a:r>
              <a:rPr lang="en-US" altLang="en-US" sz="2000" dirty="0" err="1" smtClean="0">
                <a:solidFill>
                  <a:srgbClr val="002060"/>
                </a:solidFill>
                <a:cs typeface="Arial" charset="0"/>
              </a:rPr>
              <a:t>triglicéridos</a:t>
            </a:r>
            <a:r>
              <a:rPr lang="en-US" altLang="en-US" sz="2000" dirty="0" smtClean="0">
                <a:solidFill>
                  <a:srgbClr val="002060"/>
                </a:solidFill>
                <a:cs typeface="Arial" charset="0"/>
              </a:rPr>
              <a:t>) en el </a:t>
            </a:r>
            <a:r>
              <a:rPr lang="en-US" altLang="en-US" sz="2000" dirty="0" err="1" smtClean="0">
                <a:solidFill>
                  <a:srgbClr val="002060"/>
                </a:solidFill>
                <a:cs typeface="Arial" charset="0"/>
              </a:rPr>
              <a:t>hígado</a:t>
            </a:r>
            <a:r>
              <a:rPr lang="en-US" altLang="en-US" sz="2000" dirty="0" smtClean="0">
                <a:solidFill>
                  <a:srgbClr val="002060"/>
                </a:solidFill>
                <a:cs typeface="Arial" charset="0"/>
              </a:rPr>
              <a:t> </a:t>
            </a:r>
            <a:r>
              <a:rPr lang="en-US" altLang="en-US" sz="2000" dirty="0" err="1" smtClean="0">
                <a:solidFill>
                  <a:srgbClr val="002060"/>
                </a:solidFill>
                <a:cs typeface="Arial" charset="0"/>
              </a:rPr>
              <a:t>asociado</a:t>
            </a:r>
            <a:r>
              <a:rPr lang="en-US" altLang="en-US" sz="2000" dirty="0" smtClean="0">
                <a:solidFill>
                  <a:srgbClr val="002060"/>
                </a:solidFill>
                <a:cs typeface="Arial" charset="0"/>
              </a:rPr>
              <a:t> o no a </a:t>
            </a:r>
            <a:r>
              <a:rPr lang="en-US" altLang="en-US" sz="2000" dirty="0" err="1" smtClean="0">
                <a:solidFill>
                  <a:srgbClr val="002060"/>
                </a:solidFill>
                <a:cs typeface="Arial" charset="0"/>
              </a:rPr>
              <a:t>cambios</a:t>
            </a:r>
            <a:r>
              <a:rPr lang="en-US" altLang="en-US" sz="2000" dirty="0" smtClean="0">
                <a:solidFill>
                  <a:srgbClr val="002060"/>
                </a:solidFill>
                <a:cs typeface="Arial" charset="0"/>
              </a:rPr>
              <a:t> </a:t>
            </a:r>
            <a:r>
              <a:rPr lang="en-US" altLang="en-US" sz="2000" dirty="0" err="1" smtClean="0">
                <a:solidFill>
                  <a:srgbClr val="002060"/>
                </a:solidFill>
                <a:cs typeface="Arial" charset="0"/>
              </a:rPr>
              <a:t>inflamatorios</a:t>
            </a:r>
            <a:r>
              <a:rPr lang="en-US" altLang="en-US" sz="2000" dirty="0" smtClean="0">
                <a:solidFill>
                  <a:srgbClr val="002060"/>
                </a:solidFill>
                <a:cs typeface="Arial" charset="0"/>
              </a:rPr>
              <a:t> y/o fibrosis</a:t>
            </a:r>
            <a:br>
              <a:rPr lang="en-US" altLang="en-US" sz="2000" dirty="0" smtClean="0">
                <a:solidFill>
                  <a:srgbClr val="002060"/>
                </a:solidFill>
                <a:cs typeface="Arial" charset="0"/>
              </a:rPr>
            </a:br>
            <a:endParaRPr lang="en-US" altLang="en-US" sz="2000" dirty="0" smtClean="0">
              <a:solidFill>
                <a:srgbClr val="002060"/>
              </a:solidFill>
              <a:cs typeface="Arial" charset="0"/>
            </a:endParaRPr>
          </a:p>
          <a:p>
            <a:pPr>
              <a:buClr>
                <a:srgbClr val="FF0000"/>
              </a:buClr>
              <a:buFont typeface="Wingdings" pitchFamily="2" charset="2"/>
              <a:buChar char="ü"/>
            </a:pPr>
            <a:r>
              <a:rPr lang="en-US" altLang="en-US" sz="2000" dirty="0" smtClean="0">
                <a:solidFill>
                  <a:srgbClr val="002060"/>
                </a:solidFill>
                <a:cs typeface="Arial" charset="0"/>
              </a:rPr>
              <a:t> </a:t>
            </a:r>
            <a:r>
              <a:rPr lang="en-US" altLang="en-US" sz="2000" dirty="0" err="1" smtClean="0">
                <a:solidFill>
                  <a:srgbClr val="002060"/>
                </a:solidFill>
                <a:cs typeface="Arial" charset="0"/>
              </a:rPr>
              <a:t>Usualmente</a:t>
            </a:r>
            <a:r>
              <a:rPr lang="en-US" altLang="en-US" sz="2000" dirty="0" smtClean="0">
                <a:solidFill>
                  <a:srgbClr val="002060"/>
                </a:solidFill>
                <a:cs typeface="Arial" charset="0"/>
              </a:rPr>
              <a:t> </a:t>
            </a:r>
            <a:r>
              <a:rPr lang="en-US" altLang="en-US" sz="2000" dirty="0" err="1" smtClean="0">
                <a:solidFill>
                  <a:srgbClr val="002060"/>
                </a:solidFill>
                <a:cs typeface="Arial" charset="0"/>
              </a:rPr>
              <a:t>más</a:t>
            </a:r>
            <a:r>
              <a:rPr lang="en-US" altLang="en-US" sz="2000" dirty="0" smtClean="0">
                <a:solidFill>
                  <a:srgbClr val="002060"/>
                </a:solidFill>
                <a:cs typeface="Arial" charset="0"/>
              </a:rPr>
              <a:t> del 5% de los </a:t>
            </a:r>
            <a:r>
              <a:rPr lang="en-US" altLang="en-US" sz="2000" dirty="0" err="1" smtClean="0">
                <a:solidFill>
                  <a:srgbClr val="002060"/>
                </a:solidFill>
                <a:cs typeface="Arial" charset="0"/>
              </a:rPr>
              <a:t>hepatocitos</a:t>
            </a:r>
            <a:r>
              <a:rPr lang="en-US" altLang="en-US" sz="2000" dirty="0" smtClean="0">
                <a:solidFill>
                  <a:srgbClr val="002060"/>
                </a:solidFill>
                <a:cs typeface="Arial" charset="0"/>
              </a:rPr>
              <a:t> y con </a:t>
            </a:r>
            <a:r>
              <a:rPr lang="en-US" altLang="en-US" sz="2000" dirty="0" err="1" smtClean="0">
                <a:solidFill>
                  <a:srgbClr val="002060"/>
                </a:solidFill>
                <a:cs typeface="Arial" charset="0"/>
              </a:rPr>
              <a:t>morfología</a:t>
            </a:r>
            <a:r>
              <a:rPr lang="en-US" altLang="en-US" sz="2000" dirty="0" smtClean="0">
                <a:solidFill>
                  <a:srgbClr val="002060"/>
                </a:solidFill>
                <a:cs typeface="Arial" charset="0"/>
              </a:rPr>
              <a:t> </a:t>
            </a:r>
            <a:r>
              <a:rPr lang="en-US" altLang="en-US" sz="2000" dirty="0" err="1" smtClean="0">
                <a:solidFill>
                  <a:srgbClr val="002060"/>
                </a:solidFill>
                <a:cs typeface="Arial" charset="0"/>
              </a:rPr>
              <a:t>macrovesicular</a:t>
            </a:r>
            <a:r>
              <a:rPr lang="en-US" altLang="en-US" sz="2000" dirty="0" smtClean="0">
                <a:solidFill>
                  <a:srgbClr val="002060"/>
                </a:solidFill>
                <a:cs typeface="Arial" charset="0"/>
              </a:rPr>
              <a:t>. </a:t>
            </a:r>
            <a:r>
              <a:rPr lang="en-US" altLang="en-US" sz="2000" dirty="0" err="1" smtClean="0">
                <a:solidFill>
                  <a:srgbClr val="002060"/>
                </a:solidFill>
                <a:cs typeface="Arial" charset="0"/>
              </a:rPr>
              <a:t>Elementos</a:t>
            </a:r>
            <a:r>
              <a:rPr lang="en-US" altLang="en-US" sz="2000" dirty="0" smtClean="0">
                <a:solidFill>
                  <a:srgbClr val="002060"/>
                </a:solidFill>
                <a:cs typeface="Arial" charset="0"/>
              </a:rPr>
              <a:t> alcohol-</a:t>
            </a:r>
            <a:r>
              <a:rPr lang="en-US" altLang="en-US" sz="2000" dirty="0" err="1" smtClean="0">
                <a:solidFill>
                  <a:srgbClr val="002060"/>
                </a:solidFill>
                <a:cs typeface="Arial" charset="0"/>
              </a:rPr>
              <a:t>símiles</a:t>
            </a:r>
            <a:r>
              <a:rPr lang="en-US" altLang="en-US" sz="2000" dirty="0" smtClean="0">
                <a:solidFill>
                  <a:srgbClr val="002060"/>
                </a:solidFill>
                <a:cs typeface="Arial" charset="0"/>
              </a:rPr>
              <a:t> </a:t>
            </a:r>
            <a:br>
              <a:rPr lang="en-US" altLang="en-US" sz="2000" dirty="0" smtClean="0">
                <a:solidFill>
                  <a:srgbClr val="002060"/>
                </a:solidFill>
                <a:cs typeface="Arial" charset="0"/>
              </a:rPr>
            </a:br>
            <a:endParaRPr lang="en-US" altLang="en-US" sz="2000" dirty="0" smtClean="0">
              <a:solidFill>
                <a:srgbClr val="002060"/>
              </a:solidFill>
              <a:cs typeface="Arial" charset="0"/>
            </a:endParaRPr>
          </a:p>
          <a:p>
            <a:pPr>
              <a:buClr>
                <a:srgbClr val="FF0000"/>
              </a:buClr>
              <a:buFont typeface="Wingdings" pitchFamily="2" charset="2"/>
              <a:buChar char="ü"/>
            </a:pPr>
            <a:r>
              <a:rPr lang="en-US" altLang="en-US" sz="2000" dirty="0" smtClean="0">
                <a:solidFill>
                  <a:srgbClr val="002060"/>
                </a:solidFill>
                <a:cs typeface="Arial" charset="0"/>
              </a:rPr>
              <a:t> </a:t>
            </a:r>
            <a:r>
              <a:rPr lang="en-US" altLang="en-US" sz="2000" dirty="0" err="1" smtClean="0">
                <a:solidFill>
                  <a:srgbClr val="002060"/>
                </a:solidFill>
                <a:cs typeface="Arial" charset="0"/>
              </a:rPr>
              <a:t>Ausencia</a:t>
            </a:r>
            <a:r>
              <a:rPr lang="en-US" altLang="en-US" sz="2000" dirty="0" smtClean="0">
                <a:solidFill>
                  <a:srgbClr val="002060"/>
                </a:solidFill>
                <a:cs typeface="Arial" charset="0"/>
              </a:rPr>
              <a:t> </a:t>
            </a:r>
            <a:r>
              <a:rPr lang="en-US" altLang="en-US" sz="2000" dirty="0" err="1" smtClean="0">
                <a:solidFill>
                  <a:srgbClr val="002060"/>
                </a:solidFill>
                <a:cs typeface="Arial" charset="0"/>
              </a:rPr>
              <a:t>consumo</a:t>
            </a:r>
            <a:r>
              <a:rPr lang="en-US" altLang="en-US" sz="2000" dirty="0" smtClean="0">
                <a:solidFill>
                  <a:srgbClr val="002060"/>
                </a:solidFill>
                <a:cs typeface="Arial" charset="0"/>
              </a:rPr>
              <a:t> </a:t>
            </a:r>
            <a:r>
              <a:rPr lang="en-US" altLang="en-US" sz="2000" dirty="0" err="1" smtClean="0">
                <a:solidFill>
                  <a:srgbClr val="002060"/>
                </a:solidFill>
                <a:cs typeface="Arial" charset="0"/>
              </a:rPr>
              <a:t>exagerado</a:t>
            </a:r>
            <a:r>
              <a:rPr lang="en-US" altLang="en-US" sz="2000" dirty="0" smtClean="0">
                <a:solidFill>
                  <a:srgbClr val="002060"/>
                </a:solidFill>
                <a:cs typeface="Arial" charset="0"/>
              </a:rPr>
              <a:t> de alcohol (&lt; 20-30 g/</a:t>
            </a:r>
            <a:r>
              <a:rPr lang="en-US" altLang="en-US" sz="2000" dirty="0" err="1" smtClean="0">
                <a:solidFill>
                  <a:srgbClr val="002060"/>
                </a:solidFill>
                <a:cs typeface="Arial" charset="0"/>
              </a:rPr>
              <a:t>día</a:t>
            </a:r>
            <a:r>
              <a:rPr lang="en-US" altLang="en-US" sz="2000" dirty="0" smtClean="0">
                <a:solidFill>
                  <a:srgbClr val="002060"/>
                </a:solidFill>
                <a:cs typeface="Arial" charset="0"/>
              </a:rPr>
              <a:t>)</a:t>
            </a:r>
            <a:br>
              <a:rPr lang="en-US" altLang="en-US" sz="2000" dirty="0" smtClean="0">
                <a:solidFill>
                  <a:srgbClr val="002060"/>
                </a:solidFill>
                <a:cs typeface="Arial" charset="0"/>
              </a:rPr>
            </a:br>
            <a:endParaRPr lang="en-US" altLang="en-US" sz="2000" dirty="0" smtClean="0">
              <a:solidFill>
                <a:srgbClr val="002060"/>
              </a:solidFill>
              <a:cs typeface="Arial" charset="0"/>
            </a:endParaRPr>
          </a:p>
          <a:p>
            <a:pPr marL="0" indent="0">
              <a:buClr>
                <a:srgbClr val="FF0000"/>
              </a:buClr>
              <a:buNone/>
            </a:pPr>
            <a:endParaRPr lang="es-CL" sz="2000" dirty="0">
              <a:solidFill>
                <a:srgbClr val="002060"/>
              </a:solidFill>
            </a:endParaRPr>
          </a:p>
        </p:txBody>
      </p:sp>
      <p:sp>
        <p:nvSpPr>
          <p:cNvPr id="4" name="3 Marcador de número de diapositiva"/>
          <p:cNvSpPr>
            <a:spLocks noGrp="1"/>
          </p:cNvSpPr>
          <p:nvPr>
            <p:ph type="sldNum" sz="quarter" idx="12"/>
          </p:nvPr>
        </p:nvSpPr>
        <p:spPr/>
        <p:txBody>
          <a:bodyPr/>
          <a:lstStyle/>
          <a:p>
            <a:fld id="{207692DE-E508-4EDF-91C5-8108DC2B9E8A}" type="slidenum">
              <a:rPr lang="es-ES_tradnl" smtClean="0"/>
              <a:pPr/>
              <a:t>6</a:t>
            </a:fld>
            <a:endParaRPr lang="es-ES_tradnl"/>
          </a:p>
        </p:txBody>
      </p:sp>
      <p:grpSp>
        <p:nvGrpSpPr>
          <p:cNvPr id="6" name="5 Grupo"/>
          <p:cNvGrpSpPr/>
          <p:nvPr/>
        </p:nvGrpSpPr>
        <p:grpSpPr>
          <a:xfrm>
            <a:off x="4644008" y="2269820"/>
            <a:ext cx="4247720" cy="2995894"/>
            <a:chOff x="4644008" y="2269820"/>
            <a:chExt cx="4247720" cy="2995894"/>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2269820"/>
              <a:ext cx="4247720" cy="2995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bwMode="auto">
            <a:xfrm>
              <a:off x="4661260" y="2305750"/>
              <a:ext cx="4230468" cy="2959964"/>
            </a:xfrm>
            <a:prstGeom prst="rect">
              <a:avLst/>
            </a:prstGeom>
            <a:noFill/>
            <a:ln w="571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L"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spTree>
    <p:extLst>
      <p:ext uri="{BB962C8B-B14F-4D97-AF65-F5344CB8AC3E}">
        <p14:creationId xmlns:p14="http://schemas.microsoft.com/office/powerpoint/2010/main" val="281247594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260648"/>
            <a:ext cx="7772400" cy="1077218"/>
          </a:xfrm>
        </p:spPr>
        <p:txBody>
          <a:bodyPr/>
          <a:lstStyle/>
          <a:p>
            <a:r>
              <a:rPr lang="es-CL" dirty="0" smtClean="0"/>
              <a:t>HÍGADO GRASO NO ALCOHÓLICO: ¿porque se produce?</a:t>
            </a:r>
            <a:endParaRPr lang="es-CL" dirty="0"/>
          </a:p>
        </p:txBody>
      </p:sp>
      <p:sp>
        <p:nvSpPr>
          <p:cNvPr id="4" name="3 Marcador de número de diapositiva"/>
          <p:cNvSpPr>
            <a:spLocks noGrp="1"/>
          </p:cNvSpPr>
          <p:nvPr>
            <p:ph type="sldNum" sz="quarter" idx="12"/>
          </p:nvPr>
        </p:nvSpPr>
        <p:spPr>
          <a:xfrm>
            <a:off x="5977136" y="6477000"/>
            <a:ext cx="1905000" cy="381000"/>
          </a:xfrm>
        </p:spPr>
        <p:txBody>
          <a:bodyPr/>
          <a:lstStyle/>
          <a:p>
            <a:fld id="{207692DE-E508-4EDF-91C5-8108DC2B9E8A}" type="slidenum">
              <a:rPr lang="es-ES_tradnl" smtClean="0"/>
              <a:pPr/>
              <a:t>7</a:t>
            </a:fld>
            <a:endParaRPr lang="es-ES_tradnl" dirty="0"/>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46" y="1268760"/>
            <a:ext cx="7501182" cy="5136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7026645" y="1340768"/>
            <a:ext cx="1720343" cy="400110"/>
          </a:xfrm>
          <a:prstGeom prst="rect">
            <a:avLst/>
          </a:prstGeom>
          <a:noFill/>
        </p:spPr>
        <p:txBody>
          <a:bodyPr wrap="none" rtlCol="0">
            <a:spAutoFit/>
          </a:bodyPr>
          <a:lstStyle/>
          <a:p>
            <a:r>
              <a:rPr lang="es-CL" sz="2000" b="1" dirty="0" smtClean="0"/>
              <a:t>/ </a:t>
            </a:r>
            <a:r>
              <a:rPr lang="es-CL" sz="2000" b="1" dirty="0" err="1" smtClean="0"/>
              <a:t>Overweight</a:t>
            </a:r>
            <a:endParaRPr lang="es-CL" sz="2000" b="1" dirty="0"/>
          </a:p>
        </p:txBody>
      </p:sp>
      <p:sp>
        <p:nvSpPr>
          <p:cNvPr id="7" name="6 CuadroTexto"/>
          <p:cNvSpPr txBox="1"/>
          <p:nvPr/>
        </p:nvSpPr>
        <p:spPr>
          <a:xfrm>
            <a:off x="7380312" y="1988840"/>
            <a:ext cx="1691489" cy="830997"/>
          </a:xfrm>
          <a:prstGeom prst="rect">
            <a:avLst/>
          </a:prstGeom>
          <a:noFill/>
        </p:spPr>
        <p:txBody>
          <a:bodyPr wrap="none" rtlCol="0">
            <a:spAutoFit/>
          </a:bodyPr>
          <a:lstStyle/>
          <a:p>
            <a:r>
              <a:rPr lang="es-CL" sz="1600" dirty="0" smtClean="0"/>
              <a:t>+ </a:t>
            </a:r>
            <a:r>
              <a:rPr lang="es-CL" sz="1600" dirty="0" err="1" smtClean="0"/>
              <a:t>Insulin</a:t>
            </a:r>
            <a:r>
              <a:rPr lang="es-CL" sz="1600" dirty="0" smtClean="0"/>
              <a:t> </a:t>
            </a:r>
          </a:p>
          <a:p>
            <a:r>
              <a:rPr lang="es-CL" sz="1600" dirty="0" err="1" smtClean="0"/>
              <a:t>resistance</a:t>
            </a:r>
            <a:endParaRPr lang="es-CL" sz="1600" dirty="0" smtClean="0"/>
          </a:p>
          <a:p>
            <a:r>
              <a:rPr lang="es-CL" sz="1600" dirty="0" smtClean="0"/>
              <a:t>/</a:t>
            </a:r>
            <a:r>
              <a:rPr lang="es-CL" sz="1600" dirty="0" err="1"/>
              <a:t>G</a:t>
            </a:r>
            <a:r>
              <a:rPr lang="es-CL" sz="1600" dirty="0" err="1" smtClean="0"/>
              <a:t>enetic</a:t>
            </a:r>
            <a:r>
              <a:rPr lang="es-CL" sz="1600" dirty="0" smtClean="0"/>
              <a:t> </a:t>
            </a:r>
            <a:r>
              <a:rPr lang="es-CL" sz="1600" dirty="0" err="1" smtClean="0"/>
              <a:t>Factors</a:t>
            </a:r>
            <a:endParaRPr lang="es-CL" sz="1600" dirty="0"/>
          </a:p>
        </p:txBody>
      </p:sp>
    </p:spTree>
    <p:extLst>
      <p:ext uri="{BB962C8B-B14F-4D97-AF65-F5344CB8AC3E}">
        <p14:creationId xmlns:p14="http://schemas.microsoft.com/office/powerpoint/2010/main" val="165005622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apple-pear-bod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2543175"/>
            <a:ext cx="1990725"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7" descr="applepear"/>
          <p:cNvPicPr>
            <a:picLocks noChangeAspect="1" noChangeArrowheads="1"/>
          </p:cNvPicPr>
          <p:nvPr/>
        </p:nvPicPr>
        <p:blipFill>
          <a:blip r:embed="rId3">
            <a:extLst>
              <a:ext uri="{28A0092B-C50C-407E-A947-70E740481C1C}">
                <a14:useLocalDpi xmlns:a14="http://schemas.microsoft.com/office/drawing/2010/main" val="0"/>
              </a:ext>
            </a:extLst>
          </a:blip>
          <a:srcRect b="7246"/>
          <a:stretch>
            <a:fillRect/>
          </a:stretch>
        </p:blipFill>
        <p:spPr bwMode="auto">
          <a:xfrm>
            <a:off x="2643188" y="1428750"/>
            <a:ext cx="6161087"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8"/>
          <p:cNvSpPr>
            <a:spLocks noChangeArrowheads="1"/>
          </p:cNvSpPr>
          <p:nvPr/>
        </p:nvSpPr>
        <p:spPr bwMode="auto">
          <a:xfrm>
            <a:off x="1214438" y="404813"/>
            <a:ext cx="68278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3600" dirty="0">
                <a:solidFill>
                  <a:srgbClr val="0070C0"/>
                </a:solidFill>
              </a:rPr>
              <a:t>No </a:t>
            </a:r>
            <a:r>
              <a:rPr lang="en-US" altLang="en-US" sz="3600" dirty="0" err="1">
                <a:solidFill>
                  <a:srgbClr val="0070C0"/>
                </a:solidFill>
              </a:rPr>
              <a:t>todos</a:t>
            </a:r>
            <a:r>
              <a:rPr lang="en-US" altLang="en-US" sz="3600" dirty="0">
                <a:solidFill>
                  <a:srgbClr val="0070C0"/>
                </a:solidFill>
              </a:rPr>
              <a:t> los </a:t>
            </a:r>
            <a:r>
              <a:rPr lang="en-US" altLang="en-US" sz="3600" dirty="0" err="1">
                <a:solidFill>
                  <a:srgbClr val="0070C0"/>
                </a:solidFill>
              </a:rPr>
              <a:t>obesos</a:t>
            </a:r>
            <a:r>
              <a:rPr lang="en-US" altLang="en-US" sz="3600" dirty="0">
                <a:solidFill>
                  <a:srgbClr val="0070C0"/>
                </a:solidFill>
              </a:rPr>
              <a:t> son </a:t>
            </a:r>
            <a:r>
              <a:rPr lang="en-US" altLang="en-US" sz="3600" dirty="0" err="1">
                <a:solidFill>
                  <a:srgbClr val="0070C0"/>
                </a:solidFill>
              </a:rPr>
              <a:t>iguales</a:t>
            </a:r>
            <a:endParaRPr lang="es-ES" sz="3600" dirty="0">
              <a:solidFill>
                <a:srgbClr val="0070C0"/>
              </a:solidFill>
            </a:endParaRPr>
          </a:p>
        </p:txBody>
      </p:sp>
      <p:sp>
        <p:nvSpPr>
          <p:cNvPr id="12293" name="Line 2"/>
          <p:cNvSpPr>
            <a:spLocks noChangeShapeType="1"/>
          </p:cNvSpPr>
          <p:nvPr/>
        </p:nvSpPr>
        <p:spPr bwMode="auto">
          <a:xfrm>
            <a:off x="0" y="1066800"/>
            <a:ext cx="91440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s-CL"/>
          </a:p>
        </p:txBody>
      </p:sp>
    </p:spTree>
    <p:extLst>
      <p:ext uri="{BB962C8B-B14F-4D97-AF65-F5344CB8AC3E}">
        <p14:creationId xmlns:p14="http://schemas.microsoft.com/office/powerpoint/2010/main" val="155020114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260648"/>
            <a:ext cx="7772400" cy="1077218"/>
          </a:xfrm>
        </p:spPr>
        <p:txBody>
          <a:bodyPr/>
          <a:lstStyle/>
          <a:p>
            <a:r>
              <a:rPr lang="es-CL" dirty="0" smtClean="0"/>
              <a:t>HÍGADO GRASO NO ALCOHÓLICO: </a:t>
            </a:r>
            <a:r>
              <a:rPr lang="es-CL" dirty="0" smtClean="0"/>
              <a:t>¿cuan </a:t>
            </a:r>
            <a:r>
              <a:rPr lang="es-CL" dirty="0" smtClean="0"/>
              <a:t>frecuente es?</a:t>
            </a:r>
            <a:endParaRPr lang="es-CL" dirty="0"/>
          </a:p>
        </p:txBody>
      </p:sp>
      <p:sp>
        <p:nvSpPr>
          <p:cNvPr id="4" name="3 Marcador de número de diapositiva"/>
          <p:cNvSpPr>
            <a:spLocks noGrp="1"/>
          </p:cNvSpPr>
          <p:nvPr>
            <p:ph type="sldNum" sz="quarter" idx="12"/>
          </p:nvPr>
        </p:nvSpPr>
        <p:spPr/>
        <p:txBody>
          <a:bodyPr/>
          <a:lstStyle/>
          <a:p>
            <a:fld id="{207692DE-E508-4EDF-91C5-8108DC2B9E8A}" type="slidenum">
              <a:rPr lang="es-ES_tradnl" smtClean="0"/>
              <a:pPr/>
              <a:t>9</a:t>
            </a:fld>
            <a:endParaRPr lang="es-ES_tradnl" dirty="0"/>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268760"/>
            <a:ext cx="6736854" cy="2503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35496" y="3933056"/>
            <a:ext cx="9347431" cy="1569660"/>
          </a:xfrm>
          <a:prstGeom prst="rect">
            <a:avLst/>
          </a:prstGeom>
          <a:noFill/>
        </p:spPr>
        <p:txBody>
          <a:bodyPr wrap="none" rtlCol="0">
            <a:spAutoFit/>
          </a:bodyPr>
          <a:lstStyle/>
          <a:p>
            <a:pPr>
              <a:buClr>
                <a:srgbClr val="FF0000"/>
              </a:buClr>
              <a:buFont typeface="Wingdings" pitchFamily="2" charset="2"/>
              <a:buChar char="ü"/>
              <a:defRPr/>
            </a:pPr>
            <a:r>
              <a:rPr lang="en-US" altLang="en-US" dirty="0">
                <a:solidFill>
                  <a:srgbClr val="002060"/>
                </a:solidFill>
                <a:latin typeface="Arial" pitchFamily="34" charset="0"/>
                <a:cs typeface="Arial" pitchFamily="34" charset="0"/>
              </a:rPr>
              <a:t> </a:t>
            </a:r>
            <a:r>
              <a:rPr lang="en-US" altLang="en-US" dirty="0" err="1">
                <a:solidFill>
                  <a:srgbClr val="002060"/>
                </a:solidFill>
                <a:latin typeface="Arial" pitchFamily="34" charset="0"/>
                <a:cs typeface="Arial" pitchFamily="34" charset="0"/>
              </a:rPr>
              <a:t>Causa</a:t>
            </a:r>
            <a:r>
              <a:rPr lang="en-US" altLang="en-US" dirty="0">
                <a:solidFill>
                  <a:srgbClr val="002060"/>
                </a:solidFill>
                <a:latin typeface="Arial" pitchFamily="34" charset="0"/>
                <a:cs typeface="Arial" pitchFamily="34" charset="0"/>
              </a:rPr>
              <a:t> </a:t>
            </a:r>
            <a:r>
              <a:rPr lang="en-US" altLang="en-US" dirty="0" err="1">
                <a:solidFill>
                  <a:srgbClr val="002060"/>
                </a:solidFill>
                <a:latin typeface="Arial" pitchFamily="34" charset="0"/>
                <a:cs typeface="Arial" pitchFamily="34" charset="0"/>
              </a:rPr>
              <a:t>más</a:t>
            </a:r>
            <a:r>
              <a:rPr lang="en-US" altLang="en-US" dirty="0">
                <a:solidFill>
                  <a:srgbClr val="002060"/>
                </a:solidFill>
                <a:latin typeface="Arial" pitchFamily="34" charset="0"/>
                <a:cs typeface="Arial" pitchFamily="34" charset="0"/>
              </a:rPr>
              <a:t> </a:t>
            </a:r>
            <a:r>
              <a:rPr lang="en-US" altLang="en-US" dirty="0" err="1">
                <a:solidFill>
                  <a:srgbClr val="002060"/>
                </a:solidFill>
                <a:latin typeface="Arial" pitchFamily="34" charset="0"/>
                <a:cs typeface="Arial" pitchFamily="34" charset="0"/>
              </a:rPr>
              <a:t>frecuente</a:t>
            </a:r>
            <a:r>
              <a:rPr lang="en-US" altLang="en-US" dirty="0">
                <a:solidFill>
                  <a:srgbClr val="002060"/>
                </a:solidFill>
                <a:latin typeface="Arial" pitchFamily="34" charset="0"/>
                <a:cs typeface="Arial" pitchFamily="34" charset="0"/>
              </a:rPr>
              <a:t> de </a:t>
            </a:r>
            <a:r>
              <a:rPr lang="en-US" altLang="en-US" dirty="0" err="1">
                <a:solidFill>
                  <a:srgbClr val="002060"/>
                </a:solidFill>
                <a:latin typeface="Arial" pitchFamily="34" charset="0"/>
                <a:cs typeface="Arial" pitchFamily="34" charset="0"/>
              </a:rPr>
              <a:t>alteración</a:t>
            </a:r>
            <a:r>
              <a:rPr lang="en-US" altLang="en-US" dirty="0">
                <a:solidFill>
                  <a:srgbClr val="002060"/>
                </a:solidFill>
                <a:latin typeface="Arial" pitchFamily="34" charset="0"/>
                <a:cs typeface="Arial" pitchFamily="34" charset="0"/>
              </a:rPr>
              <a:t> de </a:t>
            </a:r>
            <a:r>
              <a:rPr lang="en-US" altLang="en-US" dirty="0" err="1" smtClean="0">
                <a:solidFill>
                  <a:srgbClr val="002060"/>
                </a:solidFill>
                <a:latin typeface="Arial" pitchFamily="34" charset="0"/>
                <a:cs typeface="Arial" pitchFamily="34" charset="0"/>
              </a:rPr>
              <a:t>laboratorio</a:t>
            </a:r>
            <a:r>
              <a:rPr lang="en-US" altLang="en-US" dirty="0" smtClean="0">
                <a:solidFill>
                  <a:srgbClr val="002060"/>
                </a:solidFill>
                <a:latin typeface="Arial" pitchFamily="34" charset="0"/>
                <a:cs typeface="Arial" pitchFamily="34" charset="0"/>
              </a:rPr>
              <a:t> </a:t>
            </a:r>
            <a:r>
              <a:rPr lang="en-US" altLang="en-US" dirty="0" err="1" smtClean="0">
                <a:solidFill>
                  <a:srgbClr val="002060"/>
                </a:solidFill>
                <a:latin typeface="Arial" pitchFamily="34" charset="0"/>
                <a:cs typeface="Arial" pitchFamily="34" charset="0"/>
              </a:rPr>
              <a:t>hepático</a:t>
            </a:r>
            <a:r>
              <a:rPr lang="en-US" altLang="en-US" dirty="0" smtClean="0">
                <a:solidFill>
                  <a:srgbClr val="002060"/>
                </a:solidFill>
                <a:latin typeface="Arial" pitchFamily="34" charset="0"/>
                <a:cs typeface="Arial" pitchFamily="34" charset="0"/>
              </a:rPr>
              <a:t> en la </a:t>
            </a:r>
          </a:p>
          <a:p>
            <a:pPr>
              <a:buClr>
                <a:srgbClr val="92D050"/>
              </a:buClr>
              <a:defRPr/>
            </a:pPr>
            <a:r>
              <a:rPr lang="en-US" altLang="en-US" dirty="0" err="1" smtClean="0">
                <a:solidFill>
                  <a:srgbClr val="002060"/>
                </a:solidFill>
                <a:latin typeface="Arial" pitchFamily="34" charset="0"/>
                <a:cs typeface="Arial" pitchFamily="34" charset="0"/>
              </a:rPr>
              <a:t>actualidad</a:t>
            </a:r>
            <a:r>
              <a:rPr lang="en-US" altLang="en-US" dirty="0">
                <a:solidFill>
                  <a:srgbClr val="002060"/>
                </a:solidFill>
                <a:latin typeface="Arial" pitchFamily="34" charset="0"/>
                <a:cs typeface="Arial" pitchFamily="34" charset="0"/>
              </a:rPr>
              <a:t/>
            </a:r>
            <a:br>
              <a:rPr lang="en-US" altLang="en-US" dirty="0">
                <a:solidFill>
                  <a:srgbClr val="002060"/>
                </a:solidFill>
                <a:latin typeface="Arial" pitchFamily="34" charset="0"/>
                <a:cs typeface="Arial" pitchFamily="34" charset="0"/>
              </a:rPr>
            </a:br>
            <a:endParaRPr lang="en-US" altLang="en-US" dirty="0">
              <a:solidFill>
                <a:srgbClr val="002060"/>
              </a:solidFill>
              <a:latin typeface="Arial" pitchFamily="34" charset="0"/>
              <a:cs typeface="Arial" pitchFamily="34" charset="0"/>
            </a:endParaRPr>
          </a:p>
          <a:p>
            <a:pPr>
              <a:buClr>
                <a:srgbClr val="FF0000"/>
              </a:buClr>
              <a:buFont typeface="Wingdings" pitchFamily="2" charset="2"/>
              <a:buChar char="ü"/>
              <a:defRPr/>
            </a:pPr>
            <a:r>
              <a:rPr lang="en-US" altLang="en-US" dirty="0">
                <a:solidFill>
                  <a:srgbClr val="002060"/>
                </a:solidFill>
                <a:latin typeface="Arial" pitchFamily="34" charset="0"/>
                <a:cs typeface="Arial" pitchFamily="34" charset="0"/>
              </a:rPr>
              <a:t> En el mundo:10-31%. En Chile </a:t>
            </a:r>
            <a:r>
              <a:rPr lang="en-US" altLang="en-US" b="1" dirty="0">
                <a:solidFill>
                  <a:srgbClr val="002060"/>
                </a:solidFill>
                <a:latin typeface="Arial" pitchFamily="34" charset="0"/>
                <a:cs typeface="Arial" pitchFamily="34" charset="0"/>
              </a:rPr>
              <a:t>23,4%*</a:t>
            </a:r>
            <a:endParaRPr lang="es-CL" b="1" dirty="0">
              <a:solidFill>
                <a:srgbClr val="002060"/>
              </a:solidFill>
            </a:endParaRPr>
          </a:p>
        </p:txBody>
      </p:sp>
    </p:spTree>
    <p:extLst>
      <p:ext uri="{BB962C8B-B14F-4D97-AF65-F5344CB8AC3E}">
        <p14:creationId xmlns:p14="http://schemas.microsoft.com/office/powerpoint/2010/main" val="288003181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ptCare6">
  <a:themeElements>
    <a:clrScheme name="">
      <a:dk1>
        <a:srgbClr val="000000"/>
      </a:dk1>
      <a:lt1>
        <a:srgbClr val="FFFFFF"/>
      </a:lt1>
      <a:dk2>
        <a:srgbClr val="0093CF"/>
      </a:dk2>
      <a:lt2>
        <a:srgbClr val="808080"/>
      </a:lt2>
      <a:accent1>
        <a:srgbClr val="BBE0E3"/>
      </a:accent1>
      <a:accent2>
        <a:srgbClr val="2E4999"/>
      </a:accent2>
      <a:accent3>
        <a:srgbClr val="FFFFFF"/>
      </a:accent3>
      <a:accent4>
        <a:srgbClr val="000000"/>
      </a:accent4>
      <a:accent5>
        <a:srgbClr val="DAEDEF"/>
      </a:accent5>
      <a:accent6>
        <a:srgbClr val="29418A"/>
      </a:accent6>
      <a:hlink>
        <a:srgbClr val="EB7C04"/>
      </a:hlink>
      <a:folHlink>
        <a:srgbClr val="EBB44E"/>
      </a:folHlink>
    </a:clrScheme>
    <a:fontScheme name="Presentación en blanco">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Presentación 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ción 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ción 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ción 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ción 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ción 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ción 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ción 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ción 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ción 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ción 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ción 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PptCare6</Template>
  <TotalTime>1869</TotalTime>
  <Words>492</Words>
  <Application>Microsoft Macintosh PowerPoint</Application>
  <PresentationFormat>Presentación en pantalla (4:3)</PresentationFormat>
  <Paragraphs>108</Paragraphs>
  <Slides>23</Slides>
  <Notes>5</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23</vt:i4>
      </vt:variant>
    </vt:vector>
  </HeadingPairs>
  <TitlesOfParts>
    <vt:vector size="25" baseType="lpstr">
      <vt:lpstr>PptCare6</vt:lpstr>
      <vt:lpstr>Imagen de mapa de bits</vt:lpstr>
      <vt:lpstr>El hígado: un oráculo metabólico</vt:lpstr>
      <vt:lpstr>OBJETIVOS DE LA PRESENTACION</vt:lpstr>
      <vt:lpstr>El hígado: un órgano clave</vt:lpstr>
      <vt:lpstr>EL HÍGADO EN LA ANTIGÜEDAD  Representaciones metafóricas</vt:lpstr>
      <vt:lpstr>LA HEPATOSCOPIA EN GRECIA</vt:lpstr>
      <vt:lpstr>El Hígado como oráculo metabólico: HÍGADO GRASO NO ALCOHÓLICO</vt:lpstr>
      <vt:lpstr>HÍGADO GRASO NO ALCOHÓLICO: ¿porque se produce?</vt:lpstr>
      <vt:lpstr>Presentación de PowerPoint</vt:lpstr>
      <vt:lpstr>HÍGADO GRASO NO ALCOHÓLICO: ¿cuan frecuente es?</vt:lpstr>
      <vt:lpstr>Presentación de PowerPoint</vt:lpstr>
      <vt:lpstr>HÍGADO GRASO NO ALCOHÓLICO: ¿Cómo se diagnostica?</vt:lpstr>
      <vt:lpstr>HÍGADO GRASO NO ALCOHÓLICO: Otros métodos diagnósticos </vt:lpstr>
      <vt:lpstr>HÍGADO GRASO NO ALCOHÓLICO: Relevancia para la salud</vt:lpstr>
      <vt:lpstr>Presentación de PowerPoint</vt:lpstr>
      <vt:lpstr>HÍGADO GRASO NO ALCOHÓLICO &amp; Diabetes</vt:lpstr>
      <vt:lpstr>HGNA: PREDICTOR DE RIESGO CARDIOVASCULAR</vt:lpstr>
      <vt:lpstr>HÍGADO GRASO NO ALCOHÓLICO &amp; TRATAMIENTO</vt:lpstr>
      <vt:lpstr>BAJA DE PESO: AYUDA AUNQUE SEA MODERADA</vt:lpstr>
      <vt:lpstr>RECURSOS</vt:lpstr>
      <vt:lpstr>Oportunidades y necesidades de investigación en HGNA en Chile</vt:lpstr>
      <vt:lpstr>Oda al hígado: un poema médico/fisiológico</vt:lpstr>
      <vt:lpstr>Presentación de PowerPoint</vt:lpstr>
      <vt:lpstr>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hígado: un termostato metabólico</dc:title>
  <dc:creator>Usuario</dc:creator>
  <cp:lastModifiedBy>Marco Arrese</cp:lastModifiedBy>
  <cp:revision>20</cp:revision>
  <dcterms:created xsi:type="dcterms:W3CDTF">2012-10-27T16:51:17Z</dcterms:created>
  <dcterms:modified xsi:type="dcterms:W3CDTF">2012-10-29T01:50:14Z</dcterms:modified>
</cp:coreProperties>
</file>